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5"/>
  </p:notesMasterIdLst>
  <p:handoutMasterIdLst>
    <p:handoutMasterId r:id="rId26"/>
  </p:handoutMasterIdLst>
  <p:sldIdLst>
    <p:sldId id="256" r:id="rId2"/>
    <p:sldId id="275" r:id="rId3"/>
    <p:sldId id="276" r:id="rId4"/>
    <p:sldId id="291" r:id="rId5"/>
    <p:sldId id="286" r:id="rId6"/>
    <p:sldId id="278" r:id="rId7"/>
    <p:sldId id="299" r:id="rId8"/>
    <p:sldId id="301" r:id="rId9"/>
    <p:sldId id="308" r:id="rId10"/>
    <p:sldId id="290" r:id="rId11"/>
    <p:sldId id="293" r:id="rId12"/>
    <p:sldId id="294" r:id="rId13"/>
    <p:sldId id="283" r:id="rId14"/>
    <p:sldId id="297" r:id="rId15"/>
    <p:sldId id="302" r:id="rId16"/>
    <p:sldId id="298" r:id="rId17"/>
    <p:sldId id="304" r:id="rId18"/>
    <p:sldId id="305" r:id="rId19"/>
    <p:sldId id="306" r:id="rId20"/>
    <p:sldId id="295" r:id="rId21"/>
    <p:sldId id="300" r:id="rId22"/>
    <p:sldId id="303"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F3D1"/>
    <a:srgbClr val="4A5EE6"/>
    <a:srgbClr val="132BDC"/>
    <a:srgbClr val="DCE0FC"/>
    <a:srgbClr val="FDF200"/>
    <a:srgbClr val="80FBE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00"/>
    <p:restoredTop sz="95033" autoAdjust="0"/>
  </p:normalViewPr>
  <p:slideViewPr>
    <p:cSldViewPr snapToGrid="0">
      <p:cViewPr varScale="1">
        <p:scale>
          <a:sx n="82" d="100"/>
          <a:sy n="82" d="100"/>
        </p:scale>
        <p:origin x="178" y="48"/>
      </p:cViewPr>
      <p:guideLst>
        <p:guide orient="horz" pos="2160"/>
        <p:guide pos="3840"/>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pPr/>
              <a:t>10/13/2023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pPr/>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pPr/>
              <a:t>10/13/2023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pPr/>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pPr/>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7D3E5B-4BED-B24C-9674-6B6454D04561}"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7D3E5B-4BED-B24C-9674-6B6454D04561}" type="slidenum">
              <a:rPr lang="en-US" smtClean="0"/>
              <a:pPr/>
              <a:t>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instagram.com/wiprolimited?igshid=MWZjMTM2ODFkZg==" TargetMode="Externa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244862" y="3622431"/>
            <a:ext cx="3966053" cy="1635369"/>
          </a:xfrm>
          <a:solidFill>
            <a:schemeClr val="accent1">
              <a:lumMod val="60000"/>
              <a:lumOff val="40000"/>
            </a:schemeClr>
          </a:solidFill>
        </p:spPr>
        <p:txBody>
          <a:bodyPr/>
          <a:lstStyle/>
          <a:p>
            <a:br>
              <a:rPr lang="en-US" sz="1400" dirty="0">
                <a:solidFill>
                  <a:schemeClr val="tx1">
                    <a:lumMod val="95000"/>
                    <a:lumOff val="5000"/>
                  </a:schemeClr>
                </a:solidFill>
              </a:rPr>
            </a:br>
            <a:r>
              <a:rPr lang="en-US" sz="1400" dirty="0">
                <a:solidFill>
                  <a:schemeClr val="tx1">
                    <a:lumMod val="95000"/>
                    <a:lumOff val="5000"/>
                  </a:schemeClr>
                </a:solidFill>
              </a:rPr>
              <a:t> PRESENTEDBY:-</a:t>
            </a:r>
            <a:br>
              <a:rPr lang="en-US" sz="1400" dirty="0">
                <a:solidFill>
                  <a:schemeClr val="tx1">
                    <a:lumMod val="95000"/>
                    <a:lumOff val="5000"/>
                  </a:schemeClr>
                </a:solidFill>
              </a:rPr>
            </a:br>
            <a:r>
              <a:rPr lang="en-US" sz="1400" dirty="0">
                <a:solidFill>
                  <a:schemeClr val="tx1">
                    <a:lumMod val="95000"/>
                    <a:lumOff val="5000"/>
                  </a:schemeClr>
                </a:solidFill>
              </a:rPr>
              <a:t> P.LAKSHMI NARAYANA</a:t>
            </a:r>
            <a:br>
              <a:rPr lang="en-US" sz="1400" dirty="0">
                <a:solidFill>
                  <a:schemeClr val="tx1">
                    <a:lumMod val="95000"/>
                    <a:lumOff val="5000"/>
                  </a:schemeClr>
                </a:solidFill>
              </a:rPr>
            </a:br>
            <a:r>
              <a:rPr lang="en-US" sz="1400" dirty="0">
                <a:solidFill>
                  <a:schemeClr val="tx1">
                    <a:lumMod val="95000"/>
                    <a:lumOff val="5000"/>
                  </a:schemeClr>
                </a:solidFill>
              </a:rPr>
              <a:t> P.SOWJANYA</a:t>
            </a:r>
            <a:br>
              <a:rPr lang="en-US" sz="1400" dirty="0">
                <a:solidFill>
                  <a:schemeClr val="tx1">
                    <a:lumMod val="95000"/>
                    <a:lumOff val="5000"/>
                  </a:schemeClr>
                </a:solidFill>
              </a:rPr>
            </a:br>
            <a:r>
              <a:rPr lang="en-US" sz="1400" dirty="0">
                <a:solidFill>
                  <a:schemeClr val="tx1">
                    <a:lumMod val="95000"/>
                    <a:lumOff val="5000"/>
                  </a:schemeClr>
                </a:solidFill>
              </a:rPr>
              <a:t> M.DILLSWARI</a:t>
            </a:r>
            <a:br>
              <a:rPr lang="en-US" sz="1400" dirty="0">
                <a:solidFill>
                  <a:schemeClr val="tx1">
                    <a:lumMod val="95000"/>
                    <a:lumOff val="5000"/>
                  </a:schemeClr>
                </a:solidFill>
              </a:rPr>
            </a:br>
            <a:r>
              <a:rPr lang="en-US" sz="1400" dirty="0">
                <a:solidFill>
                  <a:schemeClr val="tx1">
                    <a:lumMod val="95000"/>
                    <a:lumOff val="5000"/>
                  </a:schemeClr>
                </a:solidFill>
              </a:rPr>
              <a:t> A.RAMYA</a:t>
            </a:r>
            <a:br>
              <a:rPr lang="en-US" sz="1400" dirty="0">
                <a:solidFill>
                  <a:schemeClr val="tx1">
                    <a:lumMod val="95000"/>
                    <a:lumOff val="5000"/>
                  </a:schemeClr>
                </a:solidFill>
              </a:rPr>
            </a:br>
            <a:r>
              <a:rPr lang="en-US" sz="1400" dirty="0">
                <a:solidFill>
                  <a:schemeClr val="tx1">
                    <a:lumMod val="95000"/>
                    <a:lumOff val="5000"/>
                  </a:schemeClr>
                </a:solidFill>
              </a:rPr>
              <a:t> P.JYOTHIKAMEHER     KALYANI</a:t>
            </a:r>
            <a:br>
              <a:rPr lang="en-US" dirty="0">
                <a:solidFill>
                  <a:schemeClr val="tx1">
                    <a:lumMod val="95000"/>
                    <a:lumOff val="5000"/>
                  </a:schemeClr>
                </a:solidFill>
              </a:rPr>
            </a:br>
            <a:endParaRPr lang="en-US" dirty="0"/>
          </a:p>
        </p:txBody>
      </p:sp>
      <p:pic>
        <p:nvPicPr>
          <p:cNvPr id="4" name="Picture 3" descr="12.png"/>
          <p:cNvPicPr>
            <a:picLocks noChangeAspect="1"/>
          </p:cNvPicPr>
          <p:nvPr/>
        </p:nvPicPr>
        <p:blipFill>
          <a:blip r:embed="rId2"/>
          <a:stretch>
            <a:fillRect/>
          </a:stretch>
        </p:blipFill>
        <p:spPr>
          <a:xfrm>
            <a:off x="370742" y="582856"/>
            <a:ext cx="3673720" cy="288888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0E8900-EEF4-EA13-52D5-663A47E4754A}"/>
              </a:ext>
            </a:extLst>
          </p:cNvPr>
          <p:cNvSpPr>
            <a:spLocks noGrp="1"/>
          </p:cNvSpPr>
          <p:nvPr>
            <p:ph type="subTitle" idx="1"/>
          </p:nvPr>
        </p:nvSpPr>
        <p:spPr/>
        <p:txBody>
          <a:bodyPr/>
          <a:lstStyle/>
          <a:p>
            <a:endParaRPr lang="en-IN"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10"/>
          </p:nvPr>
        </p:nvSpPr>
        <p:spPr>
          <a:xfrm rot="16200000">
            <a:off x="8854442" y="2924014"/>
            <a:ext cx="6291068" cy="384048"/>
          </a:xfrm>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4" name="Title 1">
            <a:extLst>
              <a:ext uri="{FF2B5EF4-FFF2-40B4-BE49-F238E27FC236}">
                <a16:creationId xmlns:a16="http://schemas.microsoft.com/office/drawing/2014/main" id="{C91AF743-332F-325F-B067-014E0FAA89F9}"/>
              </a:ext>
            </a:extLst>
          </p:cNvPr>
          <p:cNvSpPr txBox="1">
            <a:spLocks/>
          </p:cNvSpPr>
          <p:nvPr/>
        </p:nvSpPr>
        <p:spPr>
          <a:xfrm>
            <a:off x="861645" y="273572"/>
            <a:ext cx="10322169" cy="681669"/>
          </a:xfrm>
          <a:prstGeom prst="rect">
            <a:avLst/>
          </a:prstGeom>
          <a:solidFill>
            <a:schemeClr val="accent2">
              <a:lumMod val="20000"/>
              <a:lumOff val="80000"/>
            </a:schemeClr>
          </a:solidFill>
        </p:spPr>
        <p:txBody>
          <a:bodyPr vert="horz" lIns="0" tIns="0" rIns="0" bIns="0" rtlCol="0" anchor="b">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pPr algn="ctr"/>
            <a:r>
              <a:rPr lang="en-US"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BRAND STUDY</a:t>
            </a:r>
          </a:p>
        </p:txBody>
      </p:sp>
      <p:sp>
        <p:nvSpPr>
          <p:cNvPr id="5" name="Subtitle 4">
            <a:extLst>
              <a:ext uri="{FF2B5EF4-FFF2-40B4-BE49-F238E27FC236}">
                <a16:creationId xmlns:a16="http://schemas.microsoft.com/office/drawing/2014/main" id="{ED7A4136-1155-06C7-A31C-F00B65E4C8E8}"/>
              </a:ext>
            </a:extLst>
          </p:cNvPr>
          <p:cNvSpPr txBox="1">
            <a:spLocks/>
          </p:cNvSpPr>
          <p:nvPr/>
        </p:nvSpPr>
        <p:spPr>
          <a:xfrm>
            <a:off x="920264" y="955241"/>
            <a:ext cx="10410091" cy="5855677"/>
          </a:xfrm>
          <a:prstGeom prst="plaque">
            <a:avLst/>
          </a:prstGeom>
          <a:solidFill>
            <a:schemeClr val="accent2">
              <a:lumMod val="20000"/>
              <a:lumOff val="80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spc="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Arial" pitchFamily="34" charset="0"/>
              <a:buChar char="•"/>
            </a:pPr>
            <a:r>
              <a:rPr lang="en-US" sz="1400" dirty="0"/>
              <a:t>A comprehensive brand study of Wipro, a leading global information technology and consulting company, includes an analysis of its branding strategies, core values, mission, vision, corporate culture, and key initiatives. Here's an overview:</a:t>
            </a:r>
          </a:p>
          <a:p>
            <a:pPr>
              <a:buFont typeface="Arial" pitchFamily="34" charset="0"/>
              <a:buChar char="•"/>
            </a:pPr>
            <a:r>
              <a:rPr lang="en-US" sz="1400" dirty="0"/>
              <a:t>*</a:t>
            </a:r>
            <a:r>
              <a:rPr lang="en-US" sz="1400" b="1" dirty="0"/>
              <a:t>Core Values</a:t>
            </a:r>
            <a:r>
              <a:rPr lang="en-US" sz="1400" dirty="0"/>
              <a:t>:* Wipro's core values are integral to its brand identity and strategies. These include integrity, customer-centricity, respect for individuals, innovation, teamwork, and a passion for excellence. These values underpin the company's operations and guide its employees in delivering exceptional service.</a:t>
            </a:r>
          </a:p>
          <a:p>
            <a:pPr>
              <a:buFont typeface="Arial" pitchFamily="34" charset="0"/>
              <a:buChar char="•"/>
            </a:pPr>
            <a:r>
              <a:rPr lang="en-US" sz="1400" dirty="0"/>
              <a:t>*</a:t>
            </a:r>
            <a:r>
              <a:rPr lang="en-US" sz="1400" b="1" dirty="0"/>
              <a:t>Mission and Vision</a:t>
            </a:r>
            <a:r>
              <a:rPr lang="en-US" sz="1400" dirty="0"/>
              <a:t>: *Wipro's mission and vision statements generally revolve around delivering value to clients and leveraging innovation and technology to address global challenges. The company aims to be a trusted partner, promoting sustainable growth and fostering a culture of creativity and continuous improvement</a:t>
            </a:r>
            <a:r>
              <a:rPr lang="en-US" sz="1800" dirty="0"/>
              <a:t>.</a:t>
            </a:r>
          </a:p>
        </p:txBody>
      </p:sp>
    </p:spTree>
    <p:extLst>
      <p:ext uri="{BB962C8B-B14F-4D97-AF65-F5344CB8AC3E}">
        <p14:creationId xmlns:p14="http://schemas.microsoft.com/office/powerpoint/2010/main" val="126312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A7E8CF-90DC-7BA8-5461-912B29DA12CF}"/>
              </a:ext>
            </a:extLst>
          </p:cNvPr>
          <p:cNvSpPr>
            <a:spLocks noGrp="1"/>
          </p:cNvSpPr>
          <p:nvPr>
            <p:ph type="title"/>
          </p:nvPr>
        </p:nvSpPr>
        <p:spPr/>
        <p:txBody>
          <a:bodyPr/>
          <a:lstStyle/>
          <a:p>
            <a:endParaRPr lang="en-IN"/>
          </a:p>
        </p:txBody>
      </p:sp>
      <p:sp>
        <p:nvSpPr>
          <p:cNvPr id="10" name="Subtitle 9">
            <a:extLst>
              <a:ext uri="{FF2B5EF4-FFF2-40B4-BE49-F238E27FC236}">
                <a16:creationId xmlns:a16="http://schemas.microsoft.com/office/drawing/2014/main" id="{54E51821-F4EB-9001-D0A1-B0DF996D5DBB}"/>
              </a:ext>
            </a:extLst>
          </p:cNvPr>
          <p:cNvSpPr>
            <a:spLocks noGrp="1"/>
          </p:cNvSpPr>
          <p:nvPr>
            <p:ph type="subTitle" idx="1"/>
          </p:nvPr>
        </p:nvSpPr>
        <p:spPr/>
        <p:txBody>
          <a:bodyPr/>
          <a:lstStyle/>
          <a:p>
            <a:endParaRPr lang="en-IN"/>
          </a:p>
        </p:txBody>
      </p:sp>
      <p:sp>
        <p:nvSpPr>
          <p:cNvPr id="4" name="Footer Placeholder 3">
            <a:extLst>
              <a:ext uri="{FF2B5EF4-FFF2-40B4-BE49-F238E27FC236}">
                <a16:creationId xmlns:a16="http://schemas.microsoft.com/office/drawing/2014/main" id="{7C595CC5-47BF-0435-4BCF-2E89C44DE4B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3EDF00B-2B25-AAFB-C057-8C35D9B5D15F}"/>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7" name="Subtitle 4">
            <a:extLst>
              <a:ext uri="{FF2B5EF4-FFF2-40B4-BE49-F238E27FC236}">
                <a16:creationId xmlns:a16="http://schemas.microsoft.com/office/drawing/2014/main" id="{AA84C6CC-075E-03C3-0186-A4E2BB8FC113}"/>
              </a:ext>
            </a:extLst>
          </p:cNvPr>
          <p:cNvSpPr txBox="1">
            <a:spLocks/>
          </p:cNvSpPr>
          <p:nvPr/>
        </p:nvSpPr>
        <p:spPr>
          <a:xfrm>
            <a:off x="363794" y="108155"/>
            <a:ext cx="11444157" cy="6818671"/>
          </a:xfrm>
          <a:prstGeom prst="plaque">
            <a:avLst/>
          </a:prstGeom>
          <a:solidFill>
            <a:schemeClr val="accent2">
              <a:lumMod val="20000"/>
              <a:lumOff val="80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spc="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p>
        </p:txBody>
      </p:sp>
      <p:sp>
        <p:nvSpPr>
          <p:cNvPr id="8" name="Subtitle 4">
            <a:extLst>
              <a:ext uri="{FF2B5EF4-FFF2-40B4-BE49-F238E27FC236}">
                <a16:creationId xmlns:a16="http://schemas.microsoft.com/office/drawing/2014/main" id="{B477FD6C-E2EC-2318-A7C3-0A6F201B795D}"/>
              </a:ext>
            </a:extLst>
          </p:cNvPr>
          <p:cNvSpPr txBox="1">
            <a:spLocks/>
          </p:cNvSpPr>
          <p:nvPr/>
        </p:nvSpPr>
        <p:spPr>
          <a:xfrm>
            <a:off x="931985" y="1071149"/>
            <a:ext cx="10410091" cy="5855677"/>
          </a:xfrm>
          <a:prstGeom prst="plaque">
            <a:avLst/>
          </a:prstGeom>
          <a:solidFill>
            <a:schemeClr val="accent2">
              <a:lumMod val="20000"/>
              <a:lumOff val="80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spc="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a:t>
            </a:r>
            <a:r>
              <a:rPr lang="en-US" sz="1800" b="1" dirty="0"/>
              <a:t>Corporate Culture</a:t>
            </a:r>
            <a:r>
              <a:rPr lang="en-US" sz="1800" dirty="0"/>
              <a:t>:* Wipro fosters a diverse and inclusive corporate culture. It encourages creativity, learning, and collaboration among its employees. The company's emphasis on sustainability and reducing its environmental footprint aligns with its cultural values.</a:t>
            </a:r>
          </a:p>
          <a:p>
            <a:r>
              <a:rPr lang="en-US" sz="1800" dirty="0"/>
              <a:t>*</a:t>
            </a:r>
            <a:r>
              <a:rPr lang="en-US" sz="1800" b="1" dirty="0"/>
              <a:t>Brand Identity</a:t>
            </a:r>
            <a:r>
              <a:rPr lang="en-US" sz="1800" dirty="0"/>
              <a:t>:*Wipro's brand identity centers on innovation, expertise, and reliability. The company's logo, featuring a sunflower, signifies growth, agility, and sustainability. The tagline "Applying Thought" underscores its commitment to innovative problem-solving and thought leadership in the industry.</a:t>
            </a:r>
          </a:p>
        </p:txBody>
      </p:sp>
    </p:spTree>
    <p:extLst>
      <p:ext uri="{BB962C8B-B14F-4D97-AF65-F5344CB8AC3E}">
        <p14:creationId xmlns:p14="http://schemas.microsoft.com/office/powerpoint/2010/main" val="3720259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D3F19C7-F341-68CC-BEF1-DF031D59E712}"/>
              </a:ext>
            </a:extLst>
          </p:cNvPr>
          <p:cNvSpPr/>
          <p:nvPr/>
        </p:nvSpPr>
        <p:spPr>
          <a:xfrm>
            <a:off x="347588" y="1740310"/>
            <a:ext cx="11100073" cy="47637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CBDB5A17-EEAA-5ED1-2534-C56E18A99EF2}"/>
              </a:ext>
            </a:extLst>
          </p:cNvPr>
          <p:cNvSpPr>
            <a:spLocks noGrp="1"/>
          </p:cNvSpPr>
          <p:nvPr>
            <p:ph type="subTitle" idx="1"/>
          </p:nvPr>
        </p:nvSpPr>
        <p:spPr>
          <a:xfrm>
            <a:off x="347588" y="1700982"/>
            <a:ext cx="11100073" cy="4945624"/>
          </a:xfrm>
        </p:spPr>
        <p:style>
          <a:lnRef idx="2">
            <a:schemeClr val="dk1">
              <a:shade val="15000"/>
            </a:schemeClr>
          </a:lnRef>
          <a:fillRef idx="1">
            <a:schemeClr val="dk1"/>
          </a:fillRef>
          <a:effectRef idx="0">
            <a:schemeClr val="dk1"/>
          </a:effectRef>
          <a:fontRef idx="minor">
            <a:schemeClr val="lt1"/>
          </a:fontRef>
        </p:style>
        <p:txBody>
          <a:bodyPr/>
          <a:lstStyle/>
          <a:p>
            <a:pPr algn="l"/>
            <a:r>
              <a:rPr lang="en-US" b="1" i="0" dirty="0">
                <a:solidFill>
                  <a:srgbClr val="D1D5DB"/>
                </a:solidFill>
                <a:effectLst/>
                <a:latin typeface="Söhne"/>
              </a:rPr>
              <a:t>   Competitors:</a:t>
            </a:r>
            <a:r>
              <a:rPr lang="en-US" b="0" i="0" dirty="0">
                <a:solidFill>
                  <a:srgbClr val="D1D5DB"/>
                </a:solidFill>
                <a:effectLst/>
                <a:latin typeface="Söhne"/>
              </a:rPr>
              <a:t> </a:t>
            </a:r>
          </a:p>
          <a:p>
            <a:pPr algn="l"/>
            <a:r>
              <a:rPr lang="en-US" b="0" i="0" dirty="0">
                <a:solidFill>
                  <a:srgbClr val="D1D5DB"/>
                </a:solidFill>
                <a:effectLst/>
                <a:latin typeface="Söhne"/>
              </a:rPr>
              <a:t>  Wipro competes with several major players in the IT and consulting industry, including:</a:t>
            </a:r>
          </a:p>
          <a:p>
            <a:pPr lvl="2" algn="l">
              <a:buFont typeface="+mj-lt"/>
              <a:buAutoNum type="arabicPeriod"/>
            </a:pPr>
            <a:r>
              <a:rPr lang="en-US" b="1" i="0" dirty="0">
                <a:solidFill>
                  <a:srgbClr val="D1D5DB"/>
                </a:solidFill>
                <a:effectLst/>
                <a:latin typeface="Söhne"/>
              </a:rPr>
              <a:t>Tata Consultancy Services (TCS):</a:t>
            </a:r>
            <a:r>
              <a:rPr lang="en-US" b="0" i="0" dirty="0">
                <a:solidFill>
                  <a:srgbClr val="D1D5DB"/>
                </a:solidFill>
                <a:effectLst/>
                <a:latin typeface="Söhne"/>
              </a:rPr>
              <a:t> TCS is one of the largest IT services companies globally, known for its commitment to technology leadership and innovation. TCS's brand strategy emphasizes its vast global reach and digital transformation capabilities.</a:t>
            </a:r>
          </a:p>
          <a:p>
            <a:pPr lvl="2" algn="l">
              <a:buFont typeface="+mj-lt"/>
              <a:buAutoNum type="arabicPeriod"/>
            </a:pPr>
            <a:r>
              <a:rPr lang="en-US" b="1" i="0" dirty="0">
                <a:solidFill>
                  <a:srgbClr val="D1D5DB"/>
                </a:solidFill>
                <a:effectLst/>
                <a:latin typeface="Söhne"/>
              </a:rPr>
              <a:t>Infosys:</a:t>
            </a:r>
            <a:r>
              <a:rPr lang="en-US" b="0" i="0" dirty="0">
                <a:solidFill>
                  <a:srgbClr val="D1D5DB"/>
                </a:solidFill>
                <a:effectLst/>
                <a:latin typeface="Söhne"/>
              </a:rPr>
              <a:t> Infosys is another significant Indian IT services company and competitor to Wipro. Infosys has a reputation for delivering value to clients and focuses on technological excellence and innovation.</a:t>
            </a:r>
          </a:p>
          <a:p>
            <a:pPr lvl="2" algn="l">
              <a:buFont typeface="+mj-lt"/>
              <a:buAutoNum type="arabicPeriod"/>
            </a:pPr>
            <a:r>
              <a:rPr lang="en-US" b="1" i="0" dirty="0">
                <a:effectLst/>
                <a:latin typeface="Söhne"/>
              </a:rPr>
              <a:t>Cognizant:</a:t>
            </a:r>
            <a:r>
              <a:rPr lang="en-US" b="0" i="0" dirty="0">
                <a:solidFill>
                  <a:srgbClr val="D1D5DB"/>
                </a:solidFill>
                <a:effectLst/>
                <a:latin typeface="Söhne"/>
              </a:rPr>
              <a:t> Cognizant is a multinational IT services and consulting company that emphasizes its digital transformation capabilities and client-centric approach. It competes with Wipro in IT consulting and application development.</a:t>
            </a:r>
          </a:p>
          <a:p>
            <a:pPr lvl="2" algn="l">
              <a:buFont typeface="+mj-lt"/>
              <a:buAutoNum type="arabicPeriod"/>
            </a:pPr>
            <a:endParaRPr lang="en-US" b="0" i="0" dirty="0">
              <a:solidFill>
                <a:srgbClr val="D1D5DB"/>
              </a:solidFill>
              <a:effectLst/>
              <a:latin typeface="Söhne"/>
            </a:endParaRPr>
          </a:p>
          <a:p>
            <a:endParaRPr lang="en-IN" dirty="0"/>
          </a:p>
        </p:txBody>
      </p:sp>
      <p:sp>
        <p:nvSpPr>
          <p:cNvPr id="4" name="Footer Placeholder 3">
            <a:extLst>
              <a:ext uri="{FF2B5EF4-FFF2-40B4-BE49-F238E27FC236}">
                <a16:creationId xmlns:a16="http://schemas.microsoft.com/office/drawing/2014/main" id="{713A0943-AEC7-DBC6-057F-D55851329CFF}"/>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92AEEE6-D39D-C6E6-7AC6-B01D9F235C24}"/>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7" name="Rectangle 6">
            <a:extLst>
              <a:ext uri="{FF2B5EF4-FFF2-40B4-BE49-F238E27FC236}">
                <a16:creationId xmlns:a16="http://schemas.microsoft.com/office/drawing/2014/main" id="{41DEC556-4BD9-3CC9-E9A3-8C3B01B1F486}"/>
              </a:ext>
            </a:extLst>
          </p:cNvPr>
          <p:cNvSpPr/>
          <p:nvPr/>
        </p:nvSpPr>
        <p:spPr>
          <a:xfrm>
            <a:off x="347588" y="353963"/>
            <a:ext cx="10985545" cy="1085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557DE85-8977-6313-77CD-3EE0A86A7113}"/>
              </a:ext>
            </a:extLst>
          </p:cNvPr>
          <p:cNvSpPr>
            <a:spLocks noGrp="1"/>
          </p:cNvSpPr>
          <p:nvPr>
            <p:ph type="title"/>
          </p:nvPr>
        </p:nvSpPr>
        <p:spPr>
          <a:xfrm>
            <a:off x="462116" y="0"/>
            <a:ext cx="10985545" cy="1439604"/>
          </a:xfrm>
        </p:spPr>
        <p:txBody>
          <a:bodyPr/>
          <a:lstStyle/>
          <a:p>
            <a:r>
              <a:rPr lang="en-US" dirty="0"/>
              <a:t>. Competitors, their brand strategies and Market share</a:t>
            </a:r>
            <a:endParaRPr lang="en-IN" dirty="0"/>
          </a:p>
        </p:txBody>
      </p:sp>
    </p:spTree>
    <p:extLst>
      <p:ext uri="{BB962C8B-B14F-4D97-AF65-F5344CB8AC3E}">
        <p14:creationId xmlns:p14="http://schemas.microsoft.com/office/powerpoint/2010/main" val="276323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4DF-5616-DD98-A226-D01D60434AF3}"/>
              </a:ext>
            </a:extLst>
          </p:cNvPr>
          <p:cNvSpPr>
            <a:spLocks noGrp="1"/>
          </p:cNvSpPr>
          <p:nvPr>
            <p:ph type="title"/>
          </p:nvPr>
        </p:nvSpPr>
        <p:spPr>
          <a:xfrm>
            <a:off x="207782" y="688257"/>
            <a:ext cx="4567228" cy="1877976"/>
          </a:xfrm>
        </p:spPr>
        <p:txBody>
          <a:bodyPr/>
          <a:lstStyle/>
          <a:p>
            <a:r>
              <a:rPr lang="en-US" dirty="0"/>
              <a:t>OVERVIEW</a:t>
            </a:r>
            <a:endParaRPr lang="en-IN" dirty="0"/>
          </a:p>
        </p:txBody>
      </p:sp>
      <p:sp>
        <p:nvSpPr>
          <p:cNvPr id="9" name="Content Placeholder 8"/>
          <p:cNvSpPr>
            <a:spLocks noGrp="1"/>
          </p:cNvSpPr>
          <p:nvPr>
            <p:ph sz="half" idx="2"/>
          </p:nvPr>
        </p:nvSpPr>
        <p:spPr/>
        <p:txBody>
          <a:bodyPr/>
          <a:lstStyle/>
          <a:p>
            <a:pPr>
              <a:buFont typeface="Wingdings" pitchFamily="2" charset="2"/>
              <a:buChar char="Ø"/>
            </a:pPr>
            <a:r>
              <a:rPr lang="en-US" sz="2000" dirty="0">
                <a:latin typeface="ADLaM Display" panose="02010000000000000000" pitchFamily="2" charset="0"/>
                <a:ea typeface="ADLaM Display" panose="02010000000000000000" pitchFamily="2" charset="0"/>
                <a:cs typeface="ADLaM Display" panose="02010000000000000000" pitchFamily="2" charset="0"/>
              </a:rPr>
              <a:t>Wipro registered frequently alluded to rust a “</a:t>
            </a:r>
            <a:r>
              <a:rPr lang="en-US" sz="2000" dirty="0" err="1">
                <a:latin typeface="ADLaM Display" panose="02010000000000000000" pitchFamily="2" charset="0"/>
                <a:ea typeface="ADLaM Display" panose="02010000000000000000" pitchFamily="2" charset="0"/>
                <a:cs typeface="ADLaM Display" panose="02010000000000000000" pitchFamily="2" charset="0"/>
              </a:rPr>
              <a:t>wipro</a:t>
            </a:r>
            <a:r>
              <a:rPr lang="en-US" sz="2000" dirty="0">
                <a:latin typeface="ADLaM Display" panose="02010000000000000000" pitchFamily="2" charset="0"/>
                <a:ea typeface="ADLaM Display" panose="02010000000000000000" pitchFamily="2" charset="0"/>
                <a:cs typeface="ADLaM Display" panose="02010000000000000000" pitchFamily="2" charset="0"/>
              </a:rPr>
              <a:t>” is </a:t>
            </a:r>
            <a:r>
              <a:rPr lang="en-US" sz="2000" dirty="0" err="1">
                <a:latin typeface="ADLaM Display" panose="02010000000000000000" pitchFamily="2" charset="0"/>
                <a:ea typeface="ADLaM Display" panose="02010000000000000000" pitchFamily="2" charset="0"/>
                <a:cs typeface="ADLaM Display" panose="02010000000000000000" pitchFamily="2" charset="0"/>
              </a:rPr>
              <a:t>worldweb</a:t>
            </a:r>
            <a:r>
              <a:rPr lang="en-US" sz="2000" dirty="0">
                <a:latin typeface="ADLaM Display" panose="02010000000000000000" pitchFamily="2" charset="0"/>
                <a:ea typeface="ADLaM Display" panose="02010000000000000000" pitchFamily="2" charset="0"/>
                <a:cs typeface="ADLaM Display" panose="02010000000000000000" pitchFamily="2" charset="0"/>
              </a:rPr>
              <a:t> innovation administrations </a:t>
            </a:r>
            <a:r>
              <a:rPr lang="en-US" sz="2000" dirty="0" err="1">
                <a:latin typeface="ADLaM Display" panose="02010000000000000000" pitchFamily="2" charset="0"/>
                <a:ea typeface="ADLaM Display" panose="02010000000000000000" pitchFamily="2" charset="0"/>
                <a:cs typeface="ADLaM Display" panose="02010000000000000000" pitchFamily="2" charset="0"/>
              </a:rPr>
              <a:t>organisation</a:t>
            </a:r>
            <a:r>
              <a:rPr lang="en-US" sz="2000" dirty="0">
                <a:latin typeface="ADLaM Display" panose="02010000000000000000" pitchFamily="2" charset="0"/>
                <a:ea typeface="ADLaM Display" panose="02010000000000000000" pitchFamily="2" charset="0"/>
                <a:cs typeface="ADLaM Display" panose="02010000000000000000" pitchFamily="2" charset="0"/>
              </a:rPr>
              <a:t> certainly settled in </a:t>
            </a:r>
            <a:r>
              <a:rPr lang="en-US" sz="2000" dirty="0" err="1">
                <a:latin typeface="ADLaM Display" panose="02010000000000000000" pitchFamily="2" charset="0"/>
                <a:ea typeface="ADLaM Display" panose="02010000000000000000" pitchFamily="2" charset="0"/>
                <a:cs typeface="ADLaM Display" panose="02010000000000000000" pitchFamily="2" charset="0"/>
              </a:rPr>
              <a:t>bangolure</a:t>
            </a:r>
            <a:r>
              <a:rPr lang="en-US" sz="2000" dirty="0">
                <a:latin typeface="ADLaM Display" panose="02010000000000000000" pitchFamily="2" charset="0"/>
                <a:ea typeface="ADLaM Display" panose="02010000000000000000" pitchFamily="2" charset="0"/>
                <a:cs typeface="ADLaM Display" panose="02010000000000000000" pitchFamily="2" charset="0"/>
              </a:rPr>
              <a:t>, </a:t>
            </a:r>
            <a:r>
              <a:rPr lang="en-US" sz="2000" dirty="0" err="1">
                <a:latin typeface="ADLaM Display" panose="02010000000000000000" pitchFamily="2" charset="0"/>
                <a:ea typeface="ADLaM Display" panose="02010000000000000000" pitchFamily="2" charset="0"/>
                <a:cs typeface="ADLaM Display" panose="02010000000000000000" pitchFamily="2" charset="0"/>
              </a:rPr>
              <a:t>india</a:t>
            </a:r>
            <a:r>
              <a:rPr lang="en-US" sz="2000" dirty="0">
                <a:latin typeface="ADLaM Display" panose="02010000000000000000" pitchFamily="2" charset="0"/>
                <a:ea typeface="ADLaM Display" panose="02010000000000000000" pitchFamily="2" charset="0"/>
                <a:cs typeface="ADLaM Display" panose="02010000000000000000" pitchFamily="2" charset="0"/>
              </a:rPr>
              <a:t>.</a:t>
            </a:r>
          </a:p>
          <a:p>
            <a:pPr>
              <a:buFont typeface="Wingdings" pitchFamily="2" charset="2"/>
              <a:buChar char="Ø"/>
            </a:pPr>
            <a:r>
              <a:rPr lang="en-US" sz="2000" dirty="0">
                <a:latin typeface="ADLaM Display" panose="02010000000000000000" pitchFamily="2" charset="0"/>
                <a:ea typeface="ADLaM Display" panose="02010000000000000000" pitchFamily="2" charset="0"/>
                <a:cs typeface="ADLaM Display" panose="02010000000000000000" pitchFamily="2" charset="0"/>
              </a:rPr>
              <a:t>It has developed over the course of the a long time from its beginning as a marker of cooking oil to become one of the </a:t>
            </a:r>
            <a:r>
              <a:rPr lang="en-US" sz="2000" dirty="0" err="1">
                <a:latin typeface="ADLaM Display" panose="02010000000000000000" pitchFamily="2" charset="0"/>
                <a:ea typeface="ADLaM Display" panose="02010000000000000000" pitchFamily="2" charset="0"/>
                <a:cs typeface="ADLaM Display" panose="02010000000000000000" pitchFamily="2" charset="0"/>
              </a:rPr>
              <a:t>india’sbiggest</a:t>
            </a:r>
            <a:r>
              <a:rPr lang="en-US" sz="2000" dirty="0">
                <a:latin typeface="ADLaM Display" panose="02010000000000000000" pitchFamily="2" charset="0"/>
                <a:ea typeface="ADLaM Display" panose="02010000000000000000" pitchFamily="2" charset="0"/>
                <a:cs typeface="ADLaM Display" panose="02010000000000000000" pitchFamily="2" charset="0"/>
              </a:rPr>
              <a:t> and most regret IT firms.</a:t>
            </a:r>
          </a:p>
          <a:p>
            <a:pPr>
              <a:buFont typeface="Wingdings" pitchFamily="2" charset="2"/>
              <a:buChar char="Ø"/>
            </a:pPr>
            <a:r>
              <a:rPr lang="en-US" sz="2000" dirty="0">
                <a:latin typeface="ADLaM Display" panose="02010000000000000000" pitchFamily="2" charset="0"/>
                <a:ea typeface="ADLaM Display" panose="02010000000000000000" pitchFamily="2" charset="0"/>
                <a:cs typeface="ADLaM Display" panose="02010000000000000000" pitchFamily="2" charset="0"/>
              </a:rPr>
              <a:t>Wipro is known for its obligation to advertisement innovation and co-</a:t>
            </a:r>
            <a:r>
              <a:rPr lang="en-US" sz="2000" dirty="0" err="1">
                <a:latin typeface="ADLaM Display" panose="02010000000000000000" pitchFamily="2" charset="0"/>
                <a:ea typeface="ADLaM Display" panose="02010000000000000000" pitchFamily="2" charset="0"/>
                <a:cs typeface="ADLaM Display" panose="02010000000000000000" pitchFamily="2" charset="0"/>
              </a:rPr>
              <a:t>oporated</a:t>
            </a:r>
            <a:r>
              <a:rPr lang="en-US" sz="2000" dirty="0">
                <a:latin typeface="ADLaM Display" panose="02010000000000000000" pitchFamily="2" charset="0"/>
                <a:ea typeface="ADLaM Display" panose="02010000000000000000" pitchFamily="2" charset="0"/>
                <a:cs typeface="ADLaM Display" panose="02010000000000000000" pitchFamily="2" charset="0"/>
              </a:rPr>
              <a:t> social obligation</a:t>
            </a:r>
            <a:r>
              <a:rPr lang="en-US" dirty="0"/>
              <a:t>.</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overview</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WIPRO content</a:t>
            </a:r>
          </a:p>
        </p:txBody>
      </p:sp>
      <p:sp>
        <p:nvSpPr>
          <p:cNvPr id="3" name="Content Placeholder 2"/>
          <p:cNvSpPr>
            <a:spLocks noGrp="1"/>
          </p:cNvSpPr>
          <p:nvPr>
            <p:ph sz="half" idx="2"/>
          </p:nvPr>
        </p:nvSpPr>
        <p:spPr>
          <a:xfrm>
            <a:off x="5414107" y="321086"/>
            <a:ext cx="5789913" cy="6067424"/>
          </a:xfrm>
        </p:spPr>
        <p:txBody>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Wipro, an Indian multinational corporation that provides information technology, consulting, and business process services, had a wide range of services and solutions across various industries. They provided services related to IT consulting, software development, </a:t>
            </a:r>
            <a:r>
              <a:rPr lang="en-US" sz="2000" dirty="0" err="1">
                <a:latin typeface="ADLaM Display" panose="02010000000000000000" pitchFamily="2" charset="0"/>
                <a:ea typeface="ADLaM Display" panose="02010000000000000000" pitchFamily="2" charset="0"/>
                <a:cs typeface="ADLaM Display" panose="02010000000000000000" pitchFamily="2" charset="0"/>
              </a:rPr>
              <a:t>cybersecurity</a:t>
            </a:r>
            <a:r>
              <a:rPr lang="en-US" sz="2000" dirty="0">
                <a:latin typeface="ADLaM Display" panose="02010000000000000000" pitchFamily="2" charset="0"/>
                <a:ea typeface="ADLaM Display" panose="02010000000000000000" pitchFamily="2" charset="0"/>
                <a:cs typeface="ADLaM Display" panose="02010000000000000000" pitchFamily="2" charset="0"/>
              </a:rPr>
              <a:t>, cloud computing, and more. For the most current and specific information on Wipro's brand content, I recommend visiting their official website or checking their latest marketing materials</a:t>
            </a:r>
            <a:r>
              <a:rPr lang="en-US" dirty="0"/>
              <a:t>.</a:t>
            </a:r>
          </a:p>
        </p:txBody>
      </p:sp>
      <p:sp>
        <p:nvSpPr>
          <p:cNvPr id="4" name="Footer Placeholder 3"/>
          <p:cNvSpPr>
            <a:spLocks noGrp="1"/>
          </p:cNvSpPr>
          <p:nvPr>
            <p:ph type="ftr" sz="quarter" idx="10"/>
          </p:nvPr>
        </p:nvSpPr>
        <p:spPr/>
        <p:txBody>
          <a:bodyPr/>
          <a:lstStyle/>
          <a:p>
            <a:r>
              <a:rPr lang="en-US" dirty="0"/>
              <a:t>Wipro brand content</a:t>
            </a:r>
          </a:p>
        </p:txBody>
      </p:sp>
      <p:sp>
        <p:nvSpPr>
          <p:cNvPr id="5" name="Slide Number Placeholder 4"/>
          <p:cNvSpPr>
            <a:spLocks noGrp="1"/>
          </p:cNvSpPr>
          <p:nvPr>
            <p:ph type="sldNum" sz="quarter" idx="11"/>
          </p:nvPr>
        </p:nvSpPr>
        <p:spPr/>
        <p:txBody>
          <a:bodyPr/>
          <a:lstStyle/>
          <a:p>
            <a:fld id="{09A01C0A-2BB6-49E7-91A3-DCB9F9F59583}"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EA36-24AA-610B-130A-4468510C92BE}"/>
              </a:ext>
            </a:extLst>
          </p:cNvPr>
          <p:cNvSpPr>
            <a:spLocks noGrp="1"/>
          </p:cNvSpPr>
          <p:nvPr>
            <p:ph type="title"/>
          </p:nvPr>
        </p:nvSpPr>
        <p:spPr/>
        <p:txBody>
          <a:bodyPr/>
          <a:lstStyle/>
          <a:p>
            <a:r>
              <a:rPr lang="en-US" dirty="0"/>
              <a:t>CONTENT CALENDER</a:t>
            </a:r>
            <a:endParaRPr lang="en-IN" dirty="0"/>
          </a:p>
        </p:txBody>
      </p:sp>
      <p:sp>
        <p:nvSpPr>
          <p:cNvPr id="4" name="Footer Placeholder 3">
            <a:extLst>
              <a:ext uri="{FF2B5EF4-FFF2-40B4-BE49-F238E27FC236}">
                <a16:creationId xmlns:a16="http://schemas.microsoft.com/office/drawing/2014/main" id="{A1E5BEC7-A70D-EB8D-D872-2448BDDC307A}"/>
              </a:ext>
            </a:extLst>
          </p:cNvPr>
          <p:cNvSpPr>
            <a:spLocks noGrp="1"/>
          </p:cNvSpPr>
          <p:nvPr>
            <p:ph type="ftr" sz="quarter" idx="10"/>
          </p:nvPr>
        </p:nvSpPr>
        <p:spPr/>
        <p:txBody>
          <a:bodyPr/>
          <a:lstStyle/>
          <a:p>
            <a:r>
              <a:rPr lang="en-US" dirty="0"/>
              <a:t>CONTENT CALENDER</a:t>
            </a:r>
          </a:p>
        </p:txBody>
      </p:sp>
      <p:sp>
        <p:nvSpPr>
          <p:cNvPr id="5" name="Slide Number Placeholder 4">
            <a:extLst>
              <a:ext uri="{FF2B5EF4-FFF2-40B4-BE49-F238E27FC236}">
                <a16:creationId xmlns:a16="http://schemas.microsoft.com/office/drawing/2014/main" id="{40142268-6FCD-C36E-9EE7-1F4A3AFC6C3D}"/>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9" name="Content Placeholder 8">
            <a:extLst>
              <a:ext uri="{FF2B5EF4-FFF2-40B4-BE49-F238E27FC236}">
                <a16:creationId xmlns:a16="http://schemas.microsoft.com/office/drawing/2014/main" id="{02890181-8AE1-BC7D-A1A7-348082382C44}"/>
              </a:ext>
            </a:extLst>
          </p:cNvPr>
          <p:cNvPicPr>
            <a:picLocks noGrp="1" noChangeAspect="1"/>
          </p:cNvPicPr>
          <p:nvPr>
            <p:ph sz="half" idx="2"/>
          </p:nvPr>
        </p:nvPicPr>
        <p:blipFill>
          <a:blip r:embed="rId2"/>
          <a:stretch>
            <a:fillRect/>
          </a:stretch>
        </p:blipFill>
        <p:spPr>
          <a:xfrm>
            <a:off x="5397490" y="1418718"/>
            <a:ext cx="5947631" cy="3821876"/>
          </a:xfrm>
        </p:spPr>
      </p:pic>
    </p:spTree>
    <p:extLst>
      <p:ext uri="{BB962C8B-B14F-4D97-AF65-F5344CB8AC3E}">
        <p14:creationId xmlns:p14="http://schemas.microsoft.com/office/powerpoint/2010/main" val="4216612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975D-FDA7-50A5-05D5-0B67BAFA609E}"/>
              </a:ext>
            </a:extLst>
          </p:cNvPr>
          <p:cNvSpPr>
            <a:spLocks noGrp="1"/>
          </p:cNvSpPr>
          <p:nvPr>
            <p:ph type="title"/>
          </p:nvPr>
        </p:nvSpPr>
        <p:spPr/>
        <p:txBody>
          <a:bodyPr/>
          <a:lstStyle/>
          <a:p>
            <a:r>
              <a:rPr lang="en-US" dirty="0"/>
              <a:t>SEO OF WIPRO</a:t>
            </a:r>
            <a:endParaRPr lang="en-IN" dirty="0"/>
          </a:p>
        </p:txBody>
      </p:sp>
      <p:sp>
        <p:nvSpPr>
          <p:cNvPr id="3" name="Content Placeholder 2">
            <a:extLst>
              <a:ext uri="{FF2B5EF4-FFF2-40B4-BE49-F238E27FC236}">
                <a16:creationId xmlns:a16="http://schemas.microsoft.com/office/drawing/2014/main" id="{6F95162D-9480-FA41-1BEA-FE804155CA7B}"/>
              </a:ext>
            </a:extLst>
          </p:cNvPr>
          <p:cNvSpPr>
            <a:spLocks noGrp="1"/>
          </p:cNvSpPr>
          <p:nvPr>
            <p:ph sz="half" idx="2"/>
          </p:nvPr>
        </p:nvSpPr>
        <p:spPr/>
        <p:txBody>
          <a:bodyPr/>
          <a:lstStyle/>
          <a:p>
            <a:r>
              <a:rPr lang="en-US" sz="1600" dirty="0">
                <a:latin typeface="ADLaM Display" panose="02010000000000000000" pitchFamily="2" charset="0"/>
                <a:ea typeface="ADLaM Display" panose="02010000000000000000" pitchFamily="2" charset="0"/>
                <a:cs typeface="ADLaM Display" panose="02010000000000000000" pitchFamily="2" charset="0"/>
              </a:rPr>
              <a:t>Wipro, as a prominent multinational corporation, should focus on a comprehensive SEO strategy to enhance its online visibility. This strategy should encompass meticulous keyword research, optimizing on-page elements such as meta titles and descriptions, ensuring mobile and site speed optimization, and maintaining an exceptional user experience. Backlink building from authoritative sources, local SEO for physical locations, and content quality are equally vital. Regularly monitor website performance using analytical tools, and adapt strategies based on changing search engine algorithms. For a company of Wipro's stature, international SEO, voice search optimization, and social media engagement should also be integrated into the SEO plan to maintain a strong online presence.</a:t>
            </a:r>
            <a:endParaRPr lang="en-IN"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Footer Placeholder 3">
            <a:extLst>
              <a:ext uri="{FF2B5EF4-FFF2-40B4-BE49-F238E27FC236}">
                <a16:creationId xmlns:a16="http://schemas.microsoft.com/office/drawing/2014/main" id="{EF104B47-5494-F86B-0F53-68B75E986503}"/>
              </a:ext>
            </a:extLst>
          </p:cNvPr>
          <p:cNvSpPr>
            <a:spLocks noGrp="1"/>
          </p:cNvSpPr>
          <p:nvPr>
            <p:ph type="ftr" sz="quarter" idx="10"/>
          </p:nvPr>
        </p:nvSpPr>
        <p:spPr/>
        <p:txBody>
          <a:bodyPr/>
          <a:lstStyle/>
          <a:p>
            <a:r>
              <a:rPr lang="en-US" dirty="0"/>
              <a:t>SEO OF WIPRO</a:t>
            </a:r>
          </a:p>
        </p:txBody>
      </p:sp>
      <p:sp>
        <p:nvSpPr>
          <p:cNvPr id="5" name="Slide Number Placeholder 4">
            <a:extLst>
              <a:ext uri="{FF2B5EF4-FFF2-40B4-BE49-F238E27FC236}">
                <a16:creationId xmlns:a16="http://schemas.microsoft.com/office/drawing/2014/main" id="{BFDA9C5E-6B47-E58D-DB4B-866F2541BE3C}"/>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4244721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2624D7-3D09-730F-A25D-1BE85FC6B4DD}"/>
              </a:ext>
            </a:extLst>
          </p:cNvPr>
          <p:cNvSpPr>
            <a:spLocks noGrp="1"/>
          </p:cNvSpPr>
          <p:nvPr>
            <p:ph type="ftr" sz="quarter" idx="10"/>
          </p:nvPr>
        </p:nvSpPr>
        <p:spPr/>
        <p:txBody>
          <a:bodyPr/>
          <a:lstStyle/>
          <a:p>
            <a:r>
              <a:rPr lang="en-US" dirty="0"/>
              <a:t>SEO AUDIT  OF WIPRO</a:t>
            </a:r>
          </a:p>
        </p:txBody>
      </p:sp>
      <p:sp>
        <p:nvSpPr>
          <p:cNvPr id="5" name="Slide Number Placeholder 4">
            <a:extLst>
              <a:ext uri="{FF2B5EF4-FFF2-40B4-BE49-F238E27FC236}">
                <a16:creationId xmlns:a16="http://schemas.microsoft.com/office/drawing/2014/main" id="{65C94434-F75A-1353-E9FD-1414523A1F8E}"/>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20" name="Picture 19">
            <a:extLst>
              <a:ext uri="{FF2B5EF4-FFF2-40B4-BE49-F238E27FC236}">
                <a16:creationId xmlns:a16="http://schemas.microsoft.com/office/drawing/2014/main" id="{79CE786E-D237-FC1E-A347-E7CF1768C100}"/>
              </a:ext>
            </a:extLst>
          </p:cNvPr>
          <p:cNvPicPr>
            <a:picLocks noChangeAspect="1"/>
          </p:cNvPicPr>
          <p:nvPr/>
        </p:nvPicPr>
        <p:blipFill rotWithShape="1">
          <a:blip r:embed="rId2"/>
          <a:srcRect t="5434" b="2535"/>
          <a:stretch/>
        </p:blipFill>
        <p:spPr>
          <a:xfrm>
            <a:off x="307521" y="111967"/>
            <a:ext cx="3086100" cy="6858000"/>
          </a:xfrm>
          <a:prstGeom prst="rect">
            <a:avLst/>
          </a:prstGeom>
        </p:spPr>
      </p:pic>
      <p:pic>
        <p:nvPicPr>
          <p:cNvPr id="22" name="Picture 21">
            <a:extLst>
              <a:ext uri="{FF2B5EF4-FFF2-40B4-BE49-F238E27FC236}">
                <a16:creationId xmlns:a16="http://schemas.microsoft.com/office/drawing/2014/main" id="{369930BC-B387-82DA-0D4C-D60C34D58092}"/>
              </a:ext>
            </a:extLst>
          </p:cNvPr>
          <p:cNvPicPr>
            <a:picLocks noChangeAspect="1"/>
          </p:cNvPicPr>
          <p:nvPr/>
        </p:nvPicPr>
        <p:blipFill rotWithShape="1">
          <a:blip r:embed="rId3"/>
          <a:srcRect t="3984" b="3984"/>
          <a:stretch/>
        </p:blipFill>
        <p:spPr>
          <a:xfrm>
            <a:off x="4119076" y="-2"/>
            <a:ext cx="3086100" cy="6858000"/>
          </a:xfrm>
          <a:prstGeom prst="rect">
            <a:avLst/>
          </a:prstGeom>
        </p:spPr>
      </p:pic>
      <p:pic>
        <p:nvPicPr>
          <p:cNvPr id="24" name="Picture 23">
            <a:extLst>
              <a:ext uri="{FF2B5EF4-FFF2-40B4-BE49-F238E27FC236}">
                <a16:creationId xmlns:a16="http://schemas.microsoft.com/office/drawing/2014/main" id="{42D38410-1CD6-A047-2486-71B4C7E7CE48}"/>
              </a:ext>
            </a:extLst>
          </p:cNvPr>
          <p:cNvPicPr>
            <a:picLocks noChangeAspect="1"/>
          </p:cNvPicPr>
          <p:nvPr/>
        </p:nvPicPr>
        <p:blipFill rotWithShape="1">
          <a:blip r:embed="rId4"/>
          <a:srcRect t="3985" b="3985"/>
          <a:stretch/>
        </p:blipFill>
        <p:spPr>
          <a:xfrm>
            <a:off x="7930631" y="-2"/>
            <a:ext cx="3086100" cy="6858000"/>
          </a:xfrm>
          <a:prstGeom prst="rect">
            <a:avLst/>
          </a:prstGeom>
        </p:spPr>
      </p:pic>
    </p:spTree>
    <p:extLst>
      <p:ext uri="{BB962C8B-B14F-4D97-AF65-F5344CB8AC3E}">
        <p14:creationId xmlns:p14="http://schemas.microsoft.com/office/powerpoint/2010/main" val="122643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816E1DB3-970E-E748-3660-FA42F4F30DCA}"/>
              </a:ext>
            </a:extLst>
          </p:cNvPr>
          <p:cNvSpPr>
            <a:spLocks noGrp="1"/>
          </p:cNvSpPr>
          <p:nvPr>
            <p:ph type="ftr" sz="quarter" idx="10"/>
          </p:nvPr>
        </p:nvSpPr>
        <p:spPr/>
        <p:txBody>
          <a:bodyPr/>
          <a:lstStyle/>
          <a:p>
            <a:r>
              <a:rPr lang="en-US" dirty="0"/>
              <a:t>SEO AUDIT  OF WIPRO</a:t>
            </a:r>
          </a:p>
        </p:txBody>
      </p:sp>
      <p:sp>
        <p:nvSpPr>
          <p:cNvPr id="8" name="Slide Number Placeholder 7">
            <a:extLst>
              <a:ext uri="{FF2B5EF4-FFF2-40B4-BE49-F238E27FC236}">
                <a16:creationId xmlns:a16="http://schemas.microsoft.com/office/drawing/2014/main" id="{878AD709-2F19-CABD-6D9F-478D4A4C1445}"/>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10" name="Picture 9">
            <a:extLst>
              <a:ext uri="{FF2B5EF4-FFF2-40B4-BE49-F238E27FC236}">
                <a16:creationId xmlns:a16="http://schemas.microsoft.com/office/drawing/2014/main" id="{2143B961-45E4-6E15-F00B-D44FB350B107}"/>
              </a:ext>
            </a:extLst>
          </p:cNvPr>
          <p:cNvPicPr>
            <a:picLocks noChangeAspect="1"/>
          </p:cNvPicPr>
          <p:nvPr/>
        </p:nvPicPr>
        <p:blipFill rotWithShape="1">
          <a:blip r:embed="rId2"/>
          <a:srcRect l="-1027" t="3985" r="-1027" b="3985"/>
          <a:stretch/>
        </p:blipFill>
        <p:spPr>
          <a:xfrm>
            <a:off x="0" y="-2"/>
            <a:ext cx="3086100" cy="6858000"/>
          </a:xfrm>
          <a:prstGeom prst="rect">
            <a:avLst/>
          </a:prstGeom>
        </p:spPr>
      </p:pic>
      <p:pic>
        <p:nvPicPr>
          <p:cNvPr id="12" name="Picture 11">
            <a:extLst>
              <a:ext uri="{FF2B5EF4-FFF2-40B4-BE49-F238E27FC236}">
                <a16:creationId xmlns:a16="http://schemas.microsoft.com/office/drawing/2014/main" id="{B3A96A8E-8578-5AF7-6479-DF060D30F362}"/>
              </a:ext>
            </a:extLst>
          </p:cNvPr>
          <p:cNvPicPr>
            <a:picLocks noChangeAspect="1"/>
          </p:cNvPicPr>
          <p:nvPr/>
        </p:nvPicPr>
        <p:blipFill rotWithShape="1">
          <a:blip r:embed="rId3"/>
          <a:srcRect t="10312" b="10312"/>
          <a:stretch/>
        </p:blipFill>
        <p:spPr>
          <a:xfrm>
            <a:off x="4388918" y="0"/>
            <a:ext cx="3086100" cy="6858000"/>
          </a:xfrm>
          <a:prstGeom prst="rect">
            <a:avLst/>
          </a:prstGeom>
        </p:spPr>
      </p:pic>
      <p:pic>
        <p:nvPicPr>
          <p:cNvPr id="14" name="Picture 13">
            <a:extLst>
              <a:ext uri="{FF2B5EF4-FFF2-40B4-BE49-F238E27FC236}">
                <a16:creationId xmlns:a16="http://schemas.microsoft.com/office/drawing/2014/main" id="{5AC6A0F3-B61E-EB53-83B1-DB7723D1E3C9}"/>
              </a:ext>
            </a:extLst>
          </p:cNvPr>
          <p:cNvPicPr>
            <a:picLocks noChangeAspect="1"/>
          </p:cNvPicPr>
          <p:nvPr/>
        </p:nvPicPr>
        <p:blipFill rotWithShape="1">
          <a:blip r:embed="rId4"/>
          <a:srcRect t="3762" b="3762"/>
          <a:stretch/>
        </p:blipFill>
        <p:spPr>
          <a:xfrm>
            <a:off x="8285195" y="-2"/>
            <a:ext cx="3086100" cy="6858000"/>
          </a:xfrm>
          <a:prstGeom prst="rect">
            <a:avLst/>
          </a:prstGeom>
        </p:spPr>
      </p:pic>
    </p:spTree>
    <p:extLst>
      <p:ext uri="{BB962C8B-B14F-4D97-AF65-F5344CB8AC3E}">
        <p14:creationId xmlns:p14="http://schemas.microsoft.com/office/powerpoint/2010/main" val="226640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E62C15-93AD-2273-AA3B-235A1D0D219E}"/>
              </a:ext>
            </a:extLst>
          </p:cNvPr>
          <p:cNvPicPr>
            <a:picLocks noChangeAspect="1"/>
          </p:cNvPicPr>
          <p:nvPr/>
        </p:nvPicPr>
        <p:blipFill rotWithShape="1">
          <a:blip r:embed="rId2"/>
          <a:srcRect t="4107" b="3622"/>
          <a:stretch/>
        </p:blipFill>
        <p:spPr>
          <a:xfrm>
            <a:off x="0" y="0"/>
            <a:ext cx="3078000" cy="6876000"/>
          </a:xfrm>
          <a:prstGeom prst="rect">
            <a:avLst/>
          </a:prstGeom>
        </p:spPr>
      </p:pic>
      <p:pic>
        <p:nvPicPr>
          <p:cNvPr id="10" name="Picture 9">
            <a:extLst>
              <a:ext uri="{FF2B5EF4-FFF2-40B4-BE49-F238E27FC236}">
                <a16:creationId xmlns:a16="http://schemas.microsoft.com/office/drawing/2014/main" id="{CC5B03C3-0C8C-9C65-55DA-9D8F2E706B46}"/>
              </a:ext>
            </a:extLst>
          </p:cNvPr>
          <p:cNvPicPr>
            <a:picLocks noChangeAspect="1"/>
          </p:cNvPicPr>
          <p:nvPr/>
        </p:nvPicPr>
        <p:blipFill rotWithShape="1">
          <a:blip r:embed="rId3"/>
          <a:srcRect t="3985" b="3985"/>
          <a:stretch/>
        </p:blipFill>
        <p:spPr>
          <a:xfrm>
            <a:off x="4552950" y="0"/>
            <a:ext cx="3086100" cy="6858000"/>
          </a:xfrm>
          <a:prstGeom prst="rect">
            <a:avLst/>
          </a:prstGeom>
        </p:spPr>
      </p:pic>
      <p:pic>
        <p:nvPicPr>
          <p:cNvPr id="14" name="Picture 13">
            <a:extLst>
              <a:ext uri="{FF2B5EF4-FFF2-40B4-BE49-F238E27FC236}">
                <a16:creationId xmlns:a16="http://schemas.microsoft.com/office/drawing/2014/main" id="{1E6E439F-ED46-E5FC-AC78-B817C6447E0B}"/>
              </a:ext>
            </a:extLst>
          </p:cNvPr>
          <p:cNvPicPr>
            <a:picLocks noChangeAspect="1"/>
          </p:cNvPicPr>
          <p:nvPr/>
        </p:nvPicPr>
        <p:blipFill rotWithShape="1">
          <a:blip r:embed="rId4"/>
          <a:srcRect t="3985" b="3985"/>
          <a:stretch/>
        </p:blipFill>
        <p:spPr>
          <a:xfrm>
            <a:off x="8649089" y="0"/>
            <a:ext cx="3086100" cy="6858000"/>
          </a:xfrm>
          <a:prstGeom prst="rect">
            <a:avLst/>
          </a:prstGeom>
        </p:spPr>
      </p:pic>
    </p:spTree>
    <p:extLst>
      <p:ext uri="{BB962C8B-B14F-4D97-AF65-F5344CB8AC3E}">
        <p14:creationId xmlns:p14="http://schemas.microsoft.com/office/powerpoint/2010/main" val="338816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8"/>
            <a:ext cx="4834517" cy="699378"/>
          </a:xfrm>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1688124"/>
            <a:ext cx="4834517" cy="3569676"/>
          </a:xfrm>
        </p:spPr>
        <p:txBody>
          <a:bodyPr/>
          <a:lstStyle/>
          <a:p>
            <a:r>
              <a:rPr lang="en-US" dirty="0"/>
              <a:t>INTRODUCTION </a:t>
            </a:r>
          </a:p>
          <a:p>
            <a:r>
              <a:rPr lang="en-US" dirty="0"/>
              <a:t>ABOUT DIGITAL MARKETING</a:t>
            </a:r>
          </a:p>
          <a:p>
            <a:r>
              <a:rPr lang="en-US" dirty="0"/>
              <a:t>WIPRO BRAND STUDY</a:t>
            </a:r>
          </a:p>
          <a:p>
            <a:r>
              <a:rPr lang="en-US" dirty="0"/>
              <a:t>WIPRO COMPETITOR ANALYSIS</a:t>
            </a:r>
          </a:p>
          <a:p>
            <a:r>
              <a:rPr lang="en-US" dirty="0"/>
              <a:t>SEO AND KEYWORD RESEARCH</a:t>
            </a:r>
          </a:p>
          <a:p>
            <a:r>
              <a:rPr lang="en-US" dirty="0"/>
              <a:t>WIPRO CONTENT</a:t>
            </a:r>
          </a:p>
          <a:p>
            <a:r>
              <a:rPr lang="en-US" dirty="0"/>
              <a:t>WIPRO CURATION</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pic>
        <p:nvPicPr>
          <p:cNvPr id="13" name="Picture Placeholder 12" descr="16564.jpg"/>
          <p:cNvPicPr>
            <a:picLocks noGrp="1" noChangeAspect="1"/>
          </p:cNvPicPr>
          <p:nvPr>
            <p:ph type="pic" sz="quarter" idx="10"/>
          </p:nvPr>
        </p:nvPicPr>
        <p:blipFill>
          <a:blip r:embed="rId3"/>
          <a:srcRect t="4429" b="4429"/>
          <a:stretch>
            <a:fillRect/>
          </a:stretch>
        </p:blipFill>
        <p:spPr/>
      </p:pic>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2A49-6ACD-C739-C2CC-74C4C350D8C0}"/>
              </a:ext>
            </a:extLst>
          </p:cNvPr>
          <p:cNvSpPr>
            <a:spLocks noGrp="1"/>
          </p:cNvSpPr>
          <p:nvPr>
            <p:ph type="title"/>
          </p:nvPr>
        </p:nvSpPr>
        <p:spPr/>
        <p:txBody>
          <a:bodyPr/>
          <a:lstStyle/>
          <a:p>
            <a:r>
              <a:rPr lang="en-US" dirty="0"/>
              <a:t>BRAND CURATION</a:t>
            </a:r>
            <a:endParaRPr lang="en-IN" dirty="0"/>
          </a:p>
        </p:txBody>
      </p:sp>
      <p:sp>
        <p:nvSpPr>
          <p:cNvPr id="3" name="Content Placeholder 2"/>
          <p:cNvSpPr>
            <a:spLocks noGrp="1"/>
          </p:cNvSpPr>
          <p:nvPr>
            <p:ph sz="half" idx="2"/>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   Brand </a:t>
            </a:r>
            <a:r>
              <a:rPr lang="en-US" dirty="0" err="1">
                <a:latin typeface="ADLaM Display" panose="02010000000000000000" pitchFamily="2" charset="0"/>
                <a:ea typeface="ADLaM Display" panose="02010000000000000000" pitchFamily="2" charset="0"/>
                <a:cs typeface="ADLaM Display" panose="02010000000000000000" pitchFamily="2" charset="0"/>
              </a:rPr>
              <a:t>curation</a:t>
            </a:r>
            <a:r>
              <a:rPr lang="en-US" dirty="0">
                <a:latin typeface="ADLaM Display" panose="02010000000000000000" pitchFamily="2" charset="0"/>
                <a:ea typeface="ADLaM Display" panose="02010000000000000000" pitchFamily="2" charset="0"/>
                <a:cs typeface="ADLaM Display" panose="02010000000000000000" pitchFamily="2" charset="0"/>
              </a:rPr>
              <a:t> for  </a:t>
            </a:r>
            <a:r>
              <a:rPr lang="en-US" dirty="0" err="1">
                <a:latin typeface="ADLaM Display" panose="02010000000000000000" pitchFamily="2" charset="0"/>
                <a:ea typeface="ADLaM Display" panose="02010000000000000000" pitchFamily="2" charset="0"/>
                <a:cs typeface="ADLaM Display" panose="02010000000000000000" pitchFamily="2" charset="0"/>
              </a:rPr>
              <a:t>wipro</a:t>
            </a:r>
            <a:r>
              <a:rPr lang="en-US" dirty="0">
                <a:latin typeface="ADLaM Display" panose="02010000000000000000" pitchFamily="2" charset="0"/>
                <a:ea typeface="ADLaM Display" panose="02010000000000000000" pitchFamily="2" charset="0"/>
                <a:cs typeface="ADLaM Display" panose="02010000000000000000" pitchFamily="2" charset="0"/>
              </a:rPr>
              <a:t>  </a:t>
            </a:r>
            <a:r>
              <a:rPr lang="en-US" dirty="0" err="1">
                <a:latin typeface="ADLaM Display" panose="02010000000000000000" pitchFamily="2" charset="0"/>
                <a:ea typeface="ADLaM Display" panose="02010000000000000000" pitchFamily="2" charset="0"/>
                <a:cs typeface="ADLaM Display" panose="02010000000000000000" pitchFamily="2" charset="0"/>
              </a:rPr>
              <a:t>invovles</a:t>
            </a:r>
            <a:r>
              <a:rPr lang="en-US" dirty="0">
                <a:latin typeface="ADLaM Display" panose="02010000000000000000" pitchFamily="2" charset="0"/>
                <a:ea typeface="ADLaM Display" panose="02010000000000000000" pitchFamily="2" charset="0"/>
                <a:cs typeface="ADLaM Display" panose="02010000000000000000" pitchFamily="2" charset="0"/>
              </a:rPr>
              <a:t>  managing  and shaping  the  company ‘s  image , reputation ‘ and  identity.  This can  include</a:t>
            </a:r>
          </a:p>
          <a:p>
            <a:pPr>
              <a:buFont typeface="Wingdings" pitchFamily="2" charset="2"/>
              <a:buChar char="v"/>
            </a:pPr>
            <a:r>
              <a:rPr lang="en-US" dirty="0">
                <a:latin typeface="ADLaM Display" panose="02010000000000000000" pitchFamily="2" charset="0"/>
                <a:ea typeface="ADLaM Display" panose="02010000000000000000" pitchFamily="2" charset="0"/>
                <a:cs typeface="ADLaM Display" panose="02010000000000000000" pitchFamily="2" charset="0"/>
              </a:rPr>
              <a:t>      Logo and visual identity</a:t>
            </a:r>
          </a:p>
          <a:p>
            <a:pPr>
              <a:buFont typeface="Wingdings" pitchFamily="2" charset="2"/>
              <a:buChar char="v"/>
            </a:pPr>
            <a:r>
              <a:rPr lang="en-US" dirty="0">
                <a:latin typeface="ADLaM Display" panose="02010000000000000000" pitchFamily="2" charset="0"/>
                <a:ea typeface="ADLaM Display" panose="02010000000000000000" pitchFamily="2" charset="0"/>
                <a:cs typeface="ADLaM Display" panose="02010000000000000000" pitchFamily="2" charset="0"/>
              </a:rPr>
              <a:t>     Social media management </a:t>
            </a:r>
          </a:p>
          <a:p>
            <a:pPr>
              <a:buFont typeface="Wingdings" pitchFamily="2" charset="2"/>
              <a:buChar char="v"/>
            </a:pPr>
            <a:r>
              <a:rPr lang="en-US" dirty="0">
                <a:latin typeface="ADLaM Display" panose="02010000000000000000" pitchFamily="2" charset="0"/>
                <a:ea typeface="ADLaM Display" panose="02010000000000000000" pitchFamily="2" charset="0"/>
                <a:cs typeface="ADLaM Display" panose="02010000000000000000" pitchFamily="2" charset="0"/>
              </a:rPr>
              <a:t>      public Relations</a:t>
            </a:r>
          </a:p>
          <a:p>
            <a:pPr>
              <a:buFont typeface="Wingdings" pitchFamily="2" charset="2"/>
              <a:buChar char="v"/>
            </a:pPr>
            <a:r>
              <a:rPr lang="en-US" dirty="0">
                <a:latin typeface="ADLaM Display" panose="02010000000000000000" pitchFamily="2" charset="0"/>
                <a:ea typeface="ADLaM Display" panose="02010000000000000000" pitchFamily="2" charset="0"/>
                <a:cs typeface="ADLaM Display" panose="02010000000000000000" pitchFamily="2" charset="0"/>
              </a:rPr>
              <a:t>      Partnership’s and collaborations</a:t>
            </a:r>
          </a:p>
          <a:p>
            <a:pPr>
              <a:buFont typeface="Wingdings" pitchFamily="2" charset="2"/>
              <a:buChar char="v"/>
            </a:pPr>
            <a:r>
              <a:rPr lang="en-US" dirty="0">
                <a:latin typeface="ADLaM Display" panose="02010000000000000000" pitchFamily="2" charset="0"/>
                <a:ea typeface="ADLaM Display" panose="02010000000000000000" pitchFamily="2" charset="0"/>
                <a:cs typeface="ADLaM Display" panose="02010000000000000000" pitchFamily="2" charset="0"/>
              </a:rPr>
              <a:t>     CRS and Sustainability</a:t>
            </a:r>
          </a:p>
          <a:p>
            <a:pPr>
              <a:buFont typeface="Wingdings" pitchFamily="2" charset="2"/>
              <a:buChar char="v"/>
            </a:pPr>
            <a:r>
              <a:rPr lang="en-US" dirty="0">
                <a:latin typeface="ADLaM Display" panose="02010000000000000000" pitchFamily="2" charset="0"/>
                <a:ea typeface="ADLaM Display" panose="02010000000000000000" pitchFamily="2" charset="0"/>
                <a:cs typeface="ADLaM Display" panose="02010000000000000000" pitchFamily="2" charset="0"/>
              </a:rPr>
              <a:t>     Employee Engagement</a:t>
            </a:r>
          </a:p>
        </p:txBody>
      </p:sp>
      <p:sp>
        <p:nvSpPr>
          <p:cNvPr id="4" name="Footer Placeholder 3"/>
          <p:cNvSpPr>
            <a:spLocks noGrp="1"/>
          </p:cNvSpPr>
          <p:nvPr>
            <p:ph type="ftr" sz="quarter" idx="10"/>
          </p:nvPr>
        </p:nvSpPr>
        <p:spPr/>
        <p:txBody>
          <a:bodyPr/>
          <a:lstStyle/>
          <a:p>
            <a:r>
              <a:rPr lang="en-US"/>
              <a:t>Presentation Title</a:t>
            </a:r>
            <a:endParaRPr lang="en-US" dirty="0"/>
          </a:p>
        </p:txBody>
      </p:sp>
      <p:sp>
        <p:nvSpPr>
          <p:cNvPr id="5" name="Slide Number Placeholder 4"/>
          <p:cNvSpPr>
            <a:spLocks noGrp="1"/>
          </p:cNvSpPr>
          <p:nvPr>
            <p:ph type="sldNum" sz="quarter" idx="11"/>
          </p:nvPr>
        </p:nvSpPr>
        <p:spPr/>
        <p:txBody>
          <a:bodyPr/>
          <a:lstStyle/>
          <a:p>
            <a:fld id="{09A01C0A-2BB6-49E7-91A3-DCB9F9F59583}"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A354B1-5E7B-21DA-1870-AFD1EFD716FC}"/>
              </a:ext>
            </a:extLst>
          </p:cNvPr>
          <p:cNvSpPr>
            <a:spLocks noGrp="1"/>
          </p:cNvSpPr>
          <p:nvPr>
            <p:ph type="title"/>
          </p:nvPr>
        </p:nvSpPr>
        <p:spPr/>
        <p:txBody>
          <a:bodyPr/>
          <a:lstStyle/>
          <a:p>
            <a:r>
              <a:rPr lang="en-US" dirty="0"/>
              <a:t>KERWORD RESEARCH</a:t>
            </a:r>
            <a:endParaRPr lang="en-IN" dirty="0"/>
          </a:p>
        </p:txBody>
      </p:sp>
      <p:pic>
        <p:nvPicPr>
          <p:cNvPr id="11" name="Content Placeholder 10">
            <a:extLst>
              <a:ext uri="{FF2B5EF4-FFF2-40B4-BE49-F238E27FC236}">
                <a16:creationId xmlns:a16="http://schemas.microsoft.com/office/drawing/2014/main" id="{85A39F54-8F7A-7D73-BC86-EAEE5D7EF7F4}"/>
              </a:ext>
            </a:extLst>
          </p:cNvPr>
          <p:cNvPicPr>
            <a:picLocks noGrp="1" noChangeAspect="1"/>
          </p:cNvPicPr>
          <p:nvPr>
            <p:ph sz="half" idx="2"/>
          </p:nvPr>
        </p:nvPicPr>
        <p:blipFill>
          <a:blip r:embed="rId2"/>
          <a:stretch>
            <a:fillRect/>
          </a:stretch>
        </p:blipFill>
        <p:spPr>
          <a:xfrm>
            <a:off x="6174659" y="255639"/>
            <a:ext cx="4680154" cy="6445004"/>
          </a:xfrm>
        </p:spPr>
      </p:pic>
      <p:sp>
        <p:nvSpPr>
          <p:cNvPr id="4" name="Footer Placeholder 3">
            <a:extLst>
              <a:ext uri="{FF2B5EF4-FFF2-40B4-BE49-F238E27FC236}">
                <a16:creationId xmlns:a16="http://schemas.microsoft.com/office/drawing/2014/main" id="{538215F6-0B3B-8F30-5EFB-205903E10522}"/>
              </a:ext>
            </a:extLst>
          </p:cNvPr>
          <p:cNvSpPr>
            <a:spLocks noGrp="1"/>
          </p:cNvSpPr>
          <p:nvPr>
            <p:ph type="ftr" sz="quarter" idx="10"/>
          </p:nvPr>
        </p:nvSpPr>
        <p:spPr/>
        <p:txBody>
          <a:bodyPr/>
          <a:lstStyle/>
          <a:p>
            <a:r>
              <a:rPr lang="en-US" dirty="0"/>
              <a:t>KEYWORD SEARCH</a:t>
            </a:r>
          </a:p>
        </p:txBody>
      </p:sp>
      <p:sp>
        <p:nvSpPr>
          <p:cNvPr id="5" name="Slide Number Placeholder 4">
            <a:extLst>
              <a:ext uri="{FF2B5EF4-FFF2-40B4-BE49-F238E27FC236}">
                <a16:creationId xmlns:a16="http://schemas.microsoft.com/office/drawing/2014/main" id="{51B1264E-DE66-D5F7-F932-E28CFAE86DDE}"/>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214829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CCFF-5A46-4CDE-9FF6-C2C314A39A76}"/>
              </a:ext>
            </a:extLst>
          </p:cNvPr>
          <p:cNvSpPr>
            <a:spLocks noGrp="1"/>
          </p:cNvSpPr>
          <p:nvPr>
            <p:ph type="title"/>
          </p:nvPr>
        </p:nvSpPr>
        <p:spPr>
          <a:xfrm>
            <a:off x="394595" y="678424"/>
            <a:ext cx="4567228" cy="1877976"/>
          </a:xfrm>
        </p:spPr>
        <p:txBody>
          <a:bodyPr/>
          <a:lstStyle/>
          <a:p>
            <a:r>
              <a:rPr lang="en-US" dirty="0"/>
              <a:t>Instagram of Wipro</a:t>
            </a:r>
            <a:endParaRPr lang="en-IN" dirty="0"/>
          </a:p>
        </p:txBody>
      </p:sp>
      <p:sp>
        <p:nvSpPr>
          <p:cNvPr id="3" name="Content Placeholder 2">
            <a:extLst>
              <a:ext uri="{FF2B5EF4-FFF2-40B4-BE49-F238E27FC236}">
                <a16:creationId xmlns:a16="http://schemas.microsoft.com/office/drawing/2014/main" id="{44E4A3D0-9D84-60FE-095C-12734EF1E005}"/>
              </a:ext>
            </a:extLst>
          </p:cNvPr>
          <p:cNvSpPr>
            <a:spLocks noGrp="1"/>
          </p:cNvSpPr>
          <p:nvPr>
            <p:ph sz="half" idx="2"/>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URL:</a:t>
            </a:r>
          </a:p>
          <a:p>
            <a:r>
              <a:rPr lang="en-US" dirty="0">
                <a:latin typeface="ADLaM Display" panose="02010000000000000000" pitchFamily="2" charset="0"/>
                <a:ea typeface="ADLaM Display" panose="02010000000000000000" pitchFamily="2" charset="0"/>
                <a:cs typeface="ADLaM Display" panose="02010000000000000000" pitchFamily="2" charset="0"/>
                <a:hlinkClick r:id="rId2"/>
              </a:rPr>
              <a:t>https://instagram.com/wiprolimited?igshid=MWZjMTM2ODFkZg==</a:t>
            </a:r>
            <a:endParaRPr lang="en-US" dirty="0">
              <a:latin typeface="ADLaM Display" panose="02010000000000000000" pitchFamily="2" charset="0"/>
              <a:ea typeface="ADLaM Display" panose="02010000000000000000" pitchFamily="2" charset="0"/>
              <a:cs typeface="ADLaM Display" panose="02010000000000000000" pitchFamily="2" charset="0"/>
            </a:endParaRPr>
          </a:p>
          <a:p>
            <a:endParaRPr lang="en-US" dirty="0">
              <a:latin typeface="ADLaM Display" panose="02010000000000000000" pitchFamily="2" charset="0"/>
              <a:ea typeface="ADLaM Display" panose="02010000000000000000" pitchFamily="2" charset="0"/>
              <a:cs typeface="ADLaM Display" panose="02010000000000000000" pitchFamily="2" charset="0"/>
            </a:endParaRPr>
          </a:p>
          <a:p>
            <a:endParaRPr lang="en-IN" dirty="0">
              <a:latin typeface="ADLaM Display" panose="02010000000000000000" pitchFamily="2" charset="0"/>
              <a:ea typeface="ADLaM Display" panose="02010000000000000000" pitchFamily="2" charset="0"/>
              <a:cs typeface="ADLaM Display" panose="02010000000000000000" pitchFamily="2" charset="0"/>
            </a:endParaRPr>
          </a:p>
          <a:p>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Footer Placeholder 3">
            <a:extLst>
              <a:ext uri="{FF2B5EF4-FFF2-40B4-BE49-F238E27FC236}">
                <a16:creationId xmlns:a16="http://schemas.microsoft.com/office/drawing/2014/main" id="{1E9872E2-58B8-6525-4B09-79CA8EC7EBA2}"/>
              </a:ext>
            </a:extLst>
          </p:cNvPr>
          <p:cNvSpPr>
            <a:spLocks noGrp="1"/>
          </p:cNvSpPr>
          <p:nvPr>
            <p:ph type="ftr" sz="quarter" idx="10"/>
          </p:nvPr>
        </p:nvSpPr>
        <p:spPr/>
        <p:txBody>
          <a:bodyPr/>
          <a:lstStyle/>
          <a:p>
            <a:r>
              <a:rPr lang="en-US" dirty="0"/>
              <a:t>Instagram</a:t>
            </a:r>
          </a:p>
        </p:txBody>
      </p:sp>
      <p:sp>
        <p:nvSpPr>
          <p:cNvPr id="5" name="Slide Number Placeholder 4">
            <a:extLst>
              <a:ext uri="{FF2B5EF4-FFF2-40B4-BE49-F238E27FC236}">
                <a16:creationId xmlns:a16="http://schemas.microsoft.com/office/drawing/2014/main" id="{58B4C3E1-788A-D3C6-E801-1AF8587A58C9}"/>
              </a:ext>
            </a:extLst>
          </p:cNvPr>
          <p:cNvSpPr>
            <a:spLocks noGrp="1"/>
          </p:cNvSpPr>
          <p:nvPr>
            <p:ph type="sldNum" sz="quarter" idx="11"/>
          </p:nvPr>
        </p:nvSpPr>
        <p:spPr/>
        <p:txBody>
          <a:bodyPr/>
          <a:lstStyle/>
          <a:p>
            <a:fld id="{09A01C0A-2BB6-49E7-91A3-DCB9F9F59583}" type="slidenum">
              <a:rPr lang="en-US" smtClean="0"/>
              <a:pPr/>
              <a:t>22</a:t>
            </a:fld>
            <a:endParaRPr lang="en-US" dirty="0"/>
          </a:p>
        </p:txBody>
      </p:sp>
      <p:pic>
        <p:nvPicPr>
          <p:cNvPr id="7" name="Picture 6">
            <a:extLst>
              <a:ext uri="{FF2B5EF4-FFF2-40B4-BE49-F238E27FC236}">
                <a16:creationId xmlns:a16="http://schemas.microsoft.com/office/drawing/2014/main" id="{A54E8EE2-CEE2-7F87-95A9-4923D8ABC690}"/>
              </a:ext>
            </a:extLst>
          </p:cNvPr>
          <p:cNvPicPr>
            <a:picLocks noChangeAspect="1"/>
          </p:cNvPicPr>
          <p:nvPr/>
        </p:nvPicPr>
        <p:blipFill>
          <a:blip r:embed="rId3"/>
          <a:stretch>
            <a:fillRect/>
          </a:stretch>
        </p:blipFill>
        <p:spPr>
          <a:xfrm>
            <a:off x="5189838" y="2210528"/>
            <a:ext cx="3086100" cy="4518721"/>
          </a:xfrm>
          <a:prstGeom prst="rect">
            <a:avLst/>
          </a:prstGeom>
        </p:spPr>
      </p:pic>
      <p:pic>
        <p:nvPicPr>
          <p:cNvPr id="9" name="Picture 8">
            <a:extLst>
              <a:ext uri="{FF2B5EF4-FFF2-40B4-BE49-F238E27FC236}">
                <a16:creationId xmlns:a16="http://schemas.microsoft.com/office/drawing/2014/main" id="{6508A9BC-556D-0BD9-1697-854A1C037505}"/>
              </a:ext>
            </a:extLst>
          </p:cNvPr>
          <p:cNvPicPr>
            <a:picLocks noChangeAspect="1"/>
          </p:cNvPicPr>
          <p:nvPr/>
        </p:nvPicPr>
        <p:blipFill>
          <a:blip r:embed="rId4"/>
          <a:stretch>
            <a:fillRect/>
          </a:stretch>
        </p:blipFill>
        <p:spPr>
          <a:xfrm>
            <a:off x="8467081" y="2210528"/>
            <a:ext cx="3086100" cy="4490144"/>
          </a:xfrm>
          <a:prstGeom prst="rect">
            <a:avLst/>
          </a:prstGeom>
        </p:spPr>
      </p:pic>
    </p:spTree>
    <p:extLst>
      <p:ext uri="{BB962C8B-B14F-4D97-AF65-F5344CB8AC3E}">
        <p14:creationId xmlns:p14="http://schemas.microsoft.com/office/powerpoint/2010/main" val="245347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4B750-F47F-218F-5028-005AD39093BF}"/>
              </a:ext>
            </a:extLst>
          </p:cNvPr>
          <p:cNvSpPr>
            <a:spLocks noGrp="1"/>
          </p:cNvSpPr>
          <p:nvPr>
            <p:ph type="title"/>
          </p:nvPr>
        </p:nvSpPr>
        <p:spPr/>
        <p:txBody>
          <a:bodyPr/>
          <a:lstStyle/>
          <a:p>
            <a:r>
              <a:rPr lang="en-US" dirty="0"/>
              <a:t>THANKYOU</a:t>
            </a:r>
            <a:endParaRPr lang="en-IN" dirty="0"/>
          </a:p>
        </p:txBody>
      </p:sp>
      <p:sp>
        <p:nvSpPr>
          <p:cNvPr id="4" name="Footer Placeholder 3">
            <a:extLst>
              <a:ext uri="{FF2B5EF4-FFF2-40B4-BE49-F238E27FC236}">
                <a16:creationId xmlns:a16="http://schemas.microsoft.com/office/drawing/2014/main" id="{E3EB3623-C349-5FE7-839B-C2AC941EE05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179EEA2-FFC4-8D35-81AB-06A1CBE3565D}"/>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Tree>
    <p:extLst>
      <p:ext uri="{BB962C8B-B14F-4D97-AF65-F5344CB8AC3E}">
        <p14:creationId xmlns:p14="http://schemas.microsoft.com/office/powerpoint/2010/main" val="421330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tx1">
                    <a:lumMod val="50000"/>
                  </a:schemeClr>
                </a:solidFill>
              </a:rPr>
              <a:t>INTRODUCTION</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a:t>INTRODUCTION</a:t>
            </a:r>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pic>
        <p:nvPicPr>
          <p:cNvPr id="10" name="Picture Placeholder 9" descr="LP-SKU-3-1-IMG_2-en-us-1676384000756.png"/>
          <p:cNvPicPr>
            <a:picLocks noGrp="1" noChangeAspect="1"/>
          </p:cNvPicPr>
          <p:nvPr>
            <p:ph type="pic" sz="quarter" idx="11"/>
          </p:nvPr>
        </p:nvPicPr>
        <p:blipFill>
          <a:blip r:embed="rId2"/>
          <a:srcRect l="9348" r="9348"/>
          <a:stretch>
            <a:fillRect/>
          </a:stretch>
        </p:blipFill>
        <p:spPr/>
      </p:pic>
      <p:pic>
        <p:nvPicPr>
          <p:cNvPr id="14" name="Picture 13" descr="2_16.jpg"/>
          <p:cNvPicPr>
            <a:picLocks noChangeAspect="1"/>
          </p:cNvPicPr>
          <p:nvPr/>
        </p:nvPicPr>
        <p:blipFill>
          <a:blip r:embed="rId3"/>
          <a:stretch>
            <a:fillRect/>
          </a:stretch>
        </p:blipFill>
        <p:spPr>
          <a:xfrm>
            <a:off x="6474939" y="835269"/>
            <a:ext cx="5344854" cy="5213839"/>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61645" y="273572"/>
            <a:ext cx="10322169" cy="681669"/>
          </a:xfrm>
          <a:solidFill>
            <a:schemeClr val="accent2">
              <a:lumMod val="20000"/>
              <a:lumOff val="80000"/>
            </a:schemeClr>
          </a:solidFill>
        </p:spPr>
        <p:txBody>
          <a:bodyPr/>
          <a:lstStyle/>
          <a:p>
            <a:pPr algn="ctr"/>
            <a:r>
              <a:rPr lang="en-US"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INTODUCTION FOR WIPRO IT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931985" y="1071149"/>
            <a:ext cx="10410091" cy="5855677"/>
          </a:xfrm>
          <a:prstGeom prst="plaque">
            <a:avLst/>
          </a:prstGeom>
          <a:solidFill>
            <a:schemeClr val="accent2">
              <a:lumMod val="20000"/>
              <a:lumOff val="80000"/>
            </a:schemeClr>
          </a:solidFill>
        </p:spPr>
        <p:txBody>
          <a:bodyPr/>
          <a:lstStyle/>
          <a:p>
            <a:pPr>
              <a:buFont typeface="Arial" pitchFamily="34" charset="0"/>
              <a:buChar char="•"/>
            </a:pPr>
            <a:r>
              <a:rPr lang="en-US" sz="1800" dirty="0"/>
              <a:t>Wipro Limited, headquartered in Bangalore, India, is a globally renowned information technology, consulting, and business process services company with a rich history dating back to 1945 when it was founded as Western India Palm Refined Oil Limited.</a:t>
            </a:r>
          </a:p>
          <a:p>
            <a:pPr>
              <a:buFont typeface="Arial" pitchFamily="34" charset="0"/>
              <a:buChar char="•"/>
            </a:pPr>
            <a:r>
              <a:rPr lang="en-US" sz="1800" dirty="0"/>
              <a:t> Over the years, it has transformed into one of India's most prominent and diversified IT firms. Wipro operates in more than 175 cities across 67 countries, serving a diverse client base from various sectors. The company offers a comprehensive range of services, including IT consulting, application development, </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introduction</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61645" y="273572"/>
            <a:ext cx="10322169" cy="681669"/>
          </a:xfrm>
          <a:solidFill>
            <a:schemeClr val="accent2">
              <a:lumMod val="20000"/>
              <a:lumOff val="80000"/>
            </a:schemeClr>
          </a:solidFill>
        </p:spPr>
        <p:txBody>
          <a:bodyPr/>
          <a:lstStyle/>
          <a:p>
            <a:pPr algn="ctr"/>
            <a:r>
              <a:rPr lang="en-US"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INTODUCTION FOR WIPRO IT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931985" y="1002323"/>
            <a:ext cx="10410091" cy="5855677"/>
          </a:xfrm>
          <a:prstGeom prst="plaque">
            <a:avLst/>
          </a:prstGeom>
          <a:solidFill>
            <a:schemeClr val="accent2">
              <a:lumMod val="20000"/>
              <a:lumOff val="80000"/>
            </a:schemeClr>
          </a:solidFill>
        </p:spPr>
        <p:txBody>
          <a:bodyPr/>
          <a:lstStyle/>
          <a:p>
            <a:pPr>
              <a:buFont typeface="Arial" pitchFamily="34" charset="0"/>
              <a:buChar char="•"/>
            </a:pPr>
            <a:r>
              <a:rPr lang="en-US" sz="1600" dirty="0"/>
              <a:t>infrastructure management, business process outsourcing, and digital transformation solutions. </a:t>
            </a:r>
          </a:p>
          <a:p>
            <a:pPr>
              <a:buFont typeface="Arial" pitchFamily="34" charset="0"/>
              <a:buChar char="•"/>
            </a:pPr>
            <a:r>
              <a:rPr lang="en-US" sz="1600" dirty="0"/>
              <a:t>With a strong focus on emerging technologies like artificial intelligence, cloud computing, and cyber security, Wipro is at the forefront of innovation. Its commitment to corporate social responsibility is exemplified by initiatives that support education, healthcare, and environmental sustainability, including the </a:t>
            </a:r>
            <a:r>
              <a:rPr lang="en-US" sz="1600" dirty="0" err="1"/>
              <a:t>Azim</a:t>
            </a:r>
            <a:r>
              <a:rPr lang="en-US" sz="1600" dirty="0"/>
              <a:t> </a:t>
            </a:r>
            <a:r>
              <a:rPr lang="en-US" sz="1600" dirty="0" err="1"/>
              <a:t>Premji</a:t>
            </a:r>
            <a:r>
              <a:rPr lang="en-US" sz="1600" dirty="0"/>
              <a:t> Foundation. </a:t>
            </a:r>
          </a:p>
          <a:p>
            <a:pPr>
              <a:buFont typeface="Arial" pitchFamily="34" charset="0"/>
              <a:buChar char="•"/>
            </a:pPr>
            <a:r>
              <a:rPr lang="en-US" sz="1600" dirty="0"/>
              <a:t>Wipro's diverse and talented workforce, commitment to innovation, and impressive financial performance make it a significant player in the global IT and consulting industry, reinforcing India's reputation as an IT powerhouse</a:t>
            </a:r>
            <a:r>
              <a:rPr lang="en-US" sz="1200" dirty="0"/>
              <a:t>.</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introduction</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DIGITAL MARKETING</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12" name="Content Placeholder 11" descr="images.jpg"/>
          <p:cNvPicPr>
            <a:picLocks noGrp="1" noChangeAspect="1"/>
          </p:cNvPicPr>
          <p:nvPr>
            <p:ph sz="half" idx="2"/>
          </p:nvPr>
        </p:nvPicPr>
        <p:blipFill>
          <a:blip r:embed="rId2"/>
          <a:stretch>
            <a:fillRect/>
          </a:stretch>
        </p:blipFill>
        <p:spPr>
          <a:xfrm>
            <a:off x="884969" y="410244"/>
            <a:ext cx="5726845" cy="1348217"/>
          </a:xfrm>
        </p:spPr>
      </p:pic>
      <p:sp>
        <p:nvSpPr>
          <p:cNvPr id="13" name="Pentagon 12"/>
          <p:cNvSpPr/>
          <p:nvPr/>
        </p:nvSpPr>
        <p:spPr>
          <a:xfrm>
            <a:off x="861647" y="2092569"/>
            <a:ext cx="7473461" cy="432581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lumMod val="50000"/>
                  </a:schemeClr>
                </a:solidFill>
              </a:rPr>
              <a:t>DIGITAL MARKETING INCLUDES :-</a:t>
            </a:r>
          </a:p>
          <a:p>
            <a:pPr>
              <a:buFont typeface="Arial" pitchFamily="34" charset="0"/>
              <a:buChar char="•"/>
            </a:pPr>
            <a:r>
              <a:rPr lang="en-US" sz="2400" dirty="0">
                <a:solidFill>
                  <a:schemeClr val="tx1">
                    <a:lumMod val="50000"/>
                  </a:schemeClr>
                </a:solidFill>
              </a:rPr>
              <a:t>ONLINE PRESENCE</a:t>
            </a:r>
          </a:p>
          <a:p>
            <a:pPr>
              <a:buFont typeface="Arial" pitchFamily="34" charset="0"/>
              <a:buChar char="•"/>
            </a:pPr>
            <a:r>
              <a:rPr lang="en-US" sz="2400" dirty="0">
                <a:solidFill>
                  <a:schemeClr val="tx1">
                    <a:lumMod val="50000"/>
                  </a:schemeClr>
                </a:solidFill>
              </a:rPr>
              <a:t>SEARCH ENGINE OPTIMIZATION</a:t>
            </a:r>
          </a:p>
          <a:p>
            <a:pPr>
              <a:buFont typeface="Arial" pitchFamily="34" charset="0"/>
              <a:buChar char="•"/>
            </a:pPr>
            <a:r>
              <a:rPr lang="en-US" sz="2400" dirty="0">
                <a:solidFill>
                  <a:schemeClr val="tx1">
                    <a:lumMod val="50000"/>
                  </a:schemeClr>
                </a:solidFill>
              </a:rPr>
              <a:t>CONTENT MARKETING</a:t>
            </a:r>
          </a:p>
          <a:p>
            <a:pPr>
              <a:buFont typeface="Arial" pitchFamily="34" charset="0"/>
              <a:buChar char="•"/>
            </a:pPr>
            <a:r>
              <a:rPr lang="en-US" sz="2400" dirty="0">
                <a:solidFill>
                  <a:schemeClr val="tx1">
                    <a:lumMod val="50000"/>
                  </a:schemeClr>
                </a:solidFill>
              </a:rPr>
              <a:t>SOCIAL MEDIA MARKETING</a:t>
            </a:r>
          </a:p>
          <a:p>
            <a:pPr>
              <a:buFont typeface="Arial" pitchFamily="34" charset="0"/>
              <a:buChar char="•"/>
            </a:pPr>
            <a:r>
              <a:rPr lang="en-US" sz="2400" dirty="0">
                <a:solidFill>
                  <a:schemeClr val="tx1">
                    <a:lumMod val="50000"/>
                  </a:schemeClr>
                </a:solidFill>
              </a:rPr>
              <a:t>EMAIL MARKETING</a:t>
            </a:r>
          </a:p>
          <a:p>
            <a:pPr>
              <a:buFont typeface="Arial" pitchFamily="34" charset="0"/>
              <a:buChar char="•"/>
            </a:pPr>
            <a:r>
              <a:rPr lang="en-US" sz="2400" dirty="0">
                <a:solidFill>
                  <a:schemeClr val="tx1">
                    <a:lumMod val="50000"/>
                  </a:schemeClr>
                </a:solidFill>
              </a:rPr>
              <a:t>PAID ADVERTISING</a:t>
            </a:r>
          </a:p>
          <a:p>
            <a:pPr>
              <a:buFont typeface="Arial" pitchFamily="34" charset="0"/>
              <a:buChar char="•"/>
            </a:pPr>
            <a:r>
              <a:rPr lang="en-US" sz="2400" dirty="0">
                <a:solidFill>
                  <a:schemeClr val="tx1">
                    <a:lumMod val="50000"/>
                  </a:schemeClr>
                </a:solidFill>
              </a:rPr>
              <a:t>ANALYTICS AND DATA</a:t>
            </a:r>
          </a:p>
          <a:p>
            <a:pPr>
              <a:buFont typeface="Arial" pitchFamily="34" charset="0"/>
              <a:buChar char="•"/>
            </a:pPr>
            <a:r>
              <a:rPr lang="en-US" sz="2400" dirty="0">
                <a:solidFill>
                  <a:schemeClr val="tx1">
                    <a:lumMod val="50000"/>
                  </a:schemeClr>
                </a:solidFill>
              </a:rPr>
              <a:t>CONVERSION RATE OPTIMIZATION</a:t>
            </a:r>
          </a:p>
          <a:p>
            <a:pPr>
              <a:buFont typeface="Arial" pitchFamily="34" charset="0"/>
              <a:buChar char="•"/>
            </a:pPr>
            <a:r>
              <a:rPr lang="en-US" sz="2400" dirty="0">
                <a:solidFill>
                  <a:schemeClr val="tx1">
                    <a:lumMod val="50000"/>
                  </a:schemeClr>
                </a:solidFill>
              </a:rPr>
              <a:t>MOBILE MARKETING</a:t>
            </a:r>
          </a:p>
          <a:p>
            <a:pPr>
              <a:buFont typeface="Arial" pitchFamily="34" charset="0"/>
              <a:buChar char="•"/>
            </a:pPr>
            <a:r>
              <a:rPr lang="en-US" sz="2400" dirty="0">
                <a:solidFill>
                  <a:schemeClr val="tx1">
                    <a:lumMod val="50000"/>
                  </a:schemeClr>
                </a:solidFill>
              </a:rPr>
              <a:t>E-COMMERCE AND ONLINE SALES</a:t>
            </a:r>
          </a:p>
        </p:txBody>
      </p:sp>
      <p:pic>
        <p:nvPicPr>
          <p:cNvPr id="6" name="Picture 5" descr="digital-marketing-types.png"/>
          <p:cNvPicPr>
            <a:picLocks noChangeAspect="1"/>
          </p:cNvPicPr>
          <p:nvPr/>
        </p:nvPicPr>
        <p:blipFill>
          <a:blip r:embed="rId3"/>
          <a:stretch>
            <a:fillRect/>
          </a:stretch>
        </p:blipFill>
        <p:spPr>
          <a:xfrm>
            <a:off x="8036168" y="357024"/>
            <a:ext cx="3341077" cy="3031380"/>
          </a:xfrm>
          <a:prstGeom prst="rect">
            <a:avLst/>
          </a:prstGeom>
        </p:spPr>
      </p:pic>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0A71D8A-EA89-AA89-1F45-5887D222CF1D}"/>
              </a:ext>
            </a:extLst>
          </p:cNvPr>
          <p:cNvSpPr/>
          <p:nvPr/>
        </p:nvSpPr>
        <p:spPr>
          <a:xfrm>
            <a:off x="589935" y="509753"/>
            <a:ext cx="10913807" cy="57813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ubtitle 6">
            <a:extLst>
              <a:ext uri="{FF2B5EF4-FFF2-40B4-BE49-F238E27FC236}">
                <a16:creationId xmlns:a16="http://schemas.microsoft.com/office/drawing/2014/main" id="{62604D74-1B18-0C0A-966F-A0A629F81AA6}"/>
              </a:ext>
            </a:extLst>
          </p:cNvPr>
          <p:cNvSpPr>
            <a:spLocks noGrp="1"/>
          </p:cNvSpPr>
          <p:nvPr>
            <p:ph type="subTitle" idx="1"/>
          </p:nvPr>
        </p:nvSpPr>
        <p:spPr>
          <a:xfrm>
            <a:off x="1264232" y="509753"/>
            <a:ext cx="10239510" cy="5979537"/>
          </a:xfrm>
        </p:spPr>
        <p:txBody>
          <a:bodyPr/>
          <a:lstStyle/>
          <a:p>
            <a:pPr marL="0" lvl="0" indent="0" algn="l" rtl="0">
              <a:spcBef>
                <a:spcPts val="0"/>
              </a:spcBef>
              <a:spcAft>
                <a:spcPts val="0"/>
              </a:spcAft>
              <a:buNone/>
            </a:pPr>
            <a:r>
              <a:rPr lang="en-US" b="1" dirty="0"/>
              <a:t>Mission/Values:  </a:t>
            </a:r>
          </a:p>
          <a:p>
            <a:pPr marL="0" lvl="0" indent="0" algn="l" rtl="0">
              <a:spcBef>
                <a:spcPts val="0"/>
              </a:spcBef>
              <a:spcAft>
                <a:spcPts val="0"/>
              </a:spcAft>
              <a:buNone/>
            </a:pPr>
            <a:r>
              <a:rPr lang="en-US" sz="2000" b="1" dirty="0"/>
              <a:t>		</a:t>
            </a:r>
            <a:r>
              <a:rPr lang="en-US" sz="1200" dirty="0"/>
              <a:t>Wipro's mission is to be a leading global information technology company dedicated to delivering high-quality, cost-effective, and innovative solutions to clients around the world. At the core of their business operations are a set of fundamental values that guide their corporate culture. These values include integrity, emphasizing honesty and ethical behavior in all their dealings; customer centricity, focusing on understanding and exceeding client needs and expectations; innovation, which is seen as a catalyst for positive change; respect for people, fostering a diverse and inclusive work environment; excellence, striving for the highest quality in all they do; a commitment to continuous learning and development; and teamwork, emphasizing collaboration and synergy as essential to their success. These mission and values collectively shape Wipro's identity and approach to serving its clients and the broader community.</a:t>
            </a:r>
          </a:p>
          <a:p>
            <a:pPr>
              <a:spcBef>
                <a:spcPts val="0"/>
              </a:spcBef>
            </a:pPr>
            <a:r>
              <a:rPr lang="en-GB" sz="1800" b="1" dirty="0"/>
              <a:t>USP: </a:t>
            </a:r>
          </a:p>
          <a:p>
            <a:pPr>
              <a:spcBef>
                <a:spcPts val="0"/>
              </a:spcBef>
            </a:pPr>
            <a:r>
              <a:rPr lang="en-US" sz="1200" dirty="0"/>
              <a:t>		Wipro's unique selling propositions (USPs) lie in its extensive global presence, diverse service offerings, commitment to innovation, strong focus on sustainability, unwavering corporate values, client-centric approach, and a globally distributed talent pool. With a footprint in over 175 cities worldwide, Wipro has the capacity to provide a wide spectrum of IT services, ranging from software development to digital transformation, ensuring that clients' needs are met across various industries. Their emphasis on innovation, backed by research centers dedicated to emerging technologies, keeps them at the forefront of the IT industry. Furthermore, their dedication to environmental sustainability and ethical corporate practices aligns with evolving business values, making them a trusted partner for long-term, client-tailored solutions.</a:t>
            </a:r>
            <a:endParaRPr lang="en-GB" sz="1200" dirty="0"/>
          </a:p>
          <a:p>
            <a:pPr marL="0" lvl="0" indent="0" algn="l" rtl="0">
              <a:spcBef>
                <a:spcPts val="0"/>
              </a:spcBef>
              <a:spcAft>
                <a:spcPts val="0"/>
              </a:spcAft>
              <a:buNone/>
            </a:pPr>
            <a:endParaRPr lang="en-US" sz="1200" dirty="0"/>
          </a:p>
          <a:p>
            <a:endParaRPr lang="en-IN" dirty="0"/>
          </a:p>
        </p:txBody>
      </p:sp>
      <p:sp>
        <p:nvSpPr>
          <p:cNvPr id="4" name="Footer Placeholder 3">
            <a:extLst>
              <a:ext uri="{FF2B5EF4-FFF2-40B4-BE49-F238E27FC236}">
                <a16:creationId xmlns:a16="http://schemas.microsoft.com/office/drawing/2014/main" id="{EBFD833A-CF12-F2E6-CB44-3DA99A4430D5}"/>
              </a:ext>
            </a:extLst>
          </p:cNvPr>
          <p:cNvSpPr>
            <a:spLocks noGrp="1"/>
          </p:cNvSpPr>
          <p:nvPr>
            <p:ph type="ftr" sz="quarter" idx="10"/>
          </p:nvPr>
        </p:nvSpPr>
        <p:spPr/>
        <p:txBody>
          <a:bodyPr/>
          <a:lstStyle/>
          <a:p>
            <a:r>
              <a:rPr lang="en-US" dirty="0"/>
              <a:t>MISSION/VALUES AND USP</a:t>
            </a:r>
          </a:p>
        </p:txBody>
      </p:sp>
      <p:sp>
        <p:nvSpPr>
          <p:cNvPr id="5" name="Slide Number Placeholder 4">
            <a:extLst>
              <a:ext uri="{FF2B5EF4-FFF2-40B4-BE49-F238E27FC236}">
                <a16:creationId xmlns:a16="http://schemas.microsoft.com/office/drawing/2014/main" id="{D3753A69-F1D7-01CC-735A-7A8101433DD3}"/>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28809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Delay 7">
            <a:extLst>
              <a:ext uri="{FF2B5EF4-FFF2-40B4-BE49-F238E27FC236}">
                <a16:creationId xmlns:a16="http://schemas.microsoft.com/office/drawing/2014/main" id="{0FA3F7D0-2109-3AEB-9B70-D1A6071C1138}"/>
              </a:ext>
            </a:extLst>
          </p:cNvPr>
          <p:cNvSpPr/>
          <p:nvPr/>
        </p:nvSpPr>
        <p:spPr>
          <a:xfrm>
            <a:off x="5122312" y="346587"/>
            <a:ext cx="6499122" cy="6164826"/>
          </a:xfrm>
          <a:prstGeom prst="flowChartDela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95C8202A-B171-6076-1DD9-C8E059FD07BE}"/>
              </a:ext>
            </a:extLst>
          </p:cNvPr>
          <p:cNvSpPr>
            <a:spLocks noGrp="1"/>
          </p:cNvSpPr>
          <p:nvPr>
            <p:ph type="title"/>
          </p:nvPr>
        </p:nvSpPr>
        <p:spPr>
          <a:xfrm>
            <a:off x="296273" y="409576"/>
            <a:ext cx="4567228" cy="1877976"/>
          </a:xfrm>
        </p:spPr>
        <p:txBody>
          <a:bodyPr/>
          <a:lstStyle/>
          <a:p>
            <a:r>
              <a:rPr lang="en-US" b="1" dirty="0">
                <a:solidFill>
                  <a:schemeClr val="bg2">
                    <a:lumMod val="10000"/>
                  </a:schemeClr>
                </a:solidFill>
              </a:rPr>
              <a:t>Set 5 SMART goals and KPIs for WIPRO:</a:t>
            </a:r>
            <a:br>
              <a:rPr lang="en-US" b="1" dirty="0">
                <a:solidFill>
                  <a:schemeClr val="bg2">
                    <a:lumMod val="10000"/>
                  </a:schemeClr>
                </a:solidFill>
              </a:rPr>
            </a:br>
            <a:endParaRPr lang="en-IN" dirty="0">
              <a:solidFill>
                <a:schemeClr val="bg2">
                  <a:lumMod val="10000"/>
                </a:schemeClr>
              </a:solidFill>
            </a:endParaRPr>
          </a:p>
        </p:txBody>
      </p:sp>
      <p:sp>
        <p:nvSpPr>
          <p:cNvPr id="7" name="Content Placeholder 6">
            <a:extLst>
              <a:ext uri="{FF2B5EF4-FFF2-40B4-BE49-F238E27FC236}">
                <a16:creationId xmlns:a16="http://schemas.microsoft.com/office/drawing/2014/main" id="{E4FA3BEF-16EC-4BFA-8CA2-FC7BBF9440D7}"/>
              </a:ext>
            </a:extLst>
          </p:cNvPr>
          <p:cNvSpPr>
            <a:spLocks noGrp="1"/>
          </p:cNvSpPr>
          <p:nvPr>
            <p:ph sz="half" idx="2"/>
          </p:nvPr>
        </p:nvSpPr>
        <p:spPr>
          <a:xfrm>
            <a:off x="5234224" y="395288"/>
            <a:ext cx="6573728" cy="6067424"/>
          </a:xfrm>
        </p:spPr>
        <p:txBody>
          <a:bodyPr/>
          <a:lstStyle/>
          <a:p>
            <a:pPr marL="342900" lvl="0" indent="-342900">
              <a:lnSpc>
                <a:spcPct val="107000"/>
              </a:lnSpc>
              <a:spcAft>
                <a:spcPts val="800"/>
              </a:spcAft>
              <a:tabLst>
                <a:tab pos="457200" algn="l"/>
              </a:tabLst>
            </a:pPr>
            <a:r>
              <a:rPr lang="en-IN" sz="800" b="1"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Goal: Increase Annual Revenue by 15% in the Next Fiscal Year</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1: Annual Revenue Growth Rate</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2: Revenue by Business Segment</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3: Revenue by Geographic Region</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7000"/>
              </a:lnSpc>
              <a:spcAft>
                <a:spcPts val="800"/>
              </a:spcAft>
              <a:tabLst>
                <a:tab pos="457200" algn="l"/>
              </a:tabLst>
            </a:pPr>
            <a:r>
              <a:rPr lang="en-IN" sz="800" b="1"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Goal: Improve Customer Satisfaction by 10 Points in the Next 12 Months</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Customer Satisfaction Score (CSAT)</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Net Promoter Score (NPS)</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Number of Customer Complaints</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7000"/>
              </a:lnSpc>
              <a:spcAft>
                <a:spcPts val="800"/>
              </a:spcAft>
              <a:tabLst>
                <a:tab pos="457200" algn="l"/>
              </a:tabLst>
            </a:pPr>
            <a:r>
              <a:rPr lang="en-IN" sz="800" b="1"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Goal: Enhance Employee Productivity by 20% Over the Next Two Years</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Employee Productivity Ratio</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Average Project Completion Time</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Employee Satisfaction Survey</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7000"/>
              </a:lnSpc>
              <a:spcAft>
                <a:spcPts val="800"/>
              </a:spcAft>
              <a:tabLst>
                <a:tab pos="457200" algn="l"/>
              </a:tabLst>
            </a:pPr>
            <a:r>
              <a:rPr lang="en-IN" sz="800" b="1"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Goal: Reduce Carbon Emissions by 25% Over the Next Five Years</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Carbon Emissions Reduction Percentage</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Energy Consumption per Employee</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Greenhouse Gas Emissions per Revenue</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07000"/>
              </a:lnSpc>
              <a:spcAft>
                <a:spcPts val="800"/>
              </a:spcAft>
              <a:tabLst>
                <a:tab pos="457200" algn="l"/>
              </a:tabLst>
            </a:pPr>
            <a:r>
              <a:rPr lang="en-IN" sz="800" b="1"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Goal: Increase Market Share in a Specific Industry Vertical by 10% Within the Next Three Years</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Market Share Percentage in the Target Vertical</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Number of New Clients Acquired in the Vertical</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800" kern="0" dirty="0">
                <a:solidFill>
                  <a:srgbClr val="D1D5DB"/>
                </a:solidFill>
                <a:effectLst/>
                <a:latin typeface="Segoe UI" panose="020B0502040204020203" pitchFamily="34" charset="0"/>
                <a:ea typeface="Times New Roman" panose="02020603050405020304" pitchFamily="18" charset="0"/>
                <a:cs typeface="Gautami" panose="020B0502040204020203" pitchFamily="34" charset="0"/>
              </a:rPr>
              <a:t>KPI: Customer Retention Rate in the Vertical</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800" kern="100" dirty="0">
                <a:effectLst/>
                <a:latin typeface="Calibri" panose="020F0502020204030204" pitchFamily="34" charset="0"/>
                <a:ea typeface="Calibri" panose="020F0502020204030204" pitchFamily="34" charset="0"/>
                <a:cs typeface="Gautami" panose="020B0502040204020203" pitchFamily="34" charset="0"/>
              </a:rPr>
              <a:t> </a:t>
            </a: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
        <p:nvSpPr>
          <p:cNvPr id="4" name="Footer Placeholder 3">
            <a:extLst>
              <a:ext uri="{FF2B5EF4-FFF2-40B4-BE49-F238E27FC236}">
                <a16:creationId xmlns:a16="http://schemas.microsoft.com/office/drawing/2014/main" id="{38D93324-B961-6A1D-AC91-546D3DD49954}"/>
              </a:ext>
            </a:extLst>
          </p:cNvPr>
          <p:cNvSpPr>
            <a:spLocks noGrp="1"/>
          </p:cNvSpPr>
          <p:nvPr>
            <p:ph type="ftr" sz="quarter" idx="10"/>
          </p:nvPr>
        </p:nvSpPr>
        <p:spPr/>
        <p:txBody>
          <a:bodyPr/>
          <a:lstStyle/>
          <a:p>
            <a:r>
              <a:rPr lang="en-US" dirty="0"/>
              <a:t>KPI’S OF WIPRO</a:t>
            </a:r>
          </a:p>
        </p:txBody>
      </p:sp>
      <p:sp>
        <p:nvSpPr>
          <p:cNvPr id="5" name="Slide Number Placeholder 4">
            <a:extLst>
              <a:ext uri="{FF2B5EF4-FFF2-40B4-BE49-F238E27FC236}">
                <a16:creationId xmlns:a16="http://schemas.microsoft.com/office/drawing/2014/main" id="{94335BCB-CEB0-09B2-43B3-C43580017B53}"/>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401266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F7D8-97B4-674D-9E04-0CFCCD66B27C}"/>
              </a:ext>
            </a:extLst>
          </p:cNvPr>
          <p:cNvSpPr>
            <a:spLocks noGrp="1"/>
          </p:cNvSpPr>
          <p:nvPr>
            <p:ph type="title"/>
          </p:nvPr>
        </p:nvSpPr>
        <p:spPr>
          <a:xfrm>
            <a:off x="784854" y="204497"/>
            <a:ext cx="10122632" cy="652054"/>
          </a:xfrm>
        </p:spPr>
        <p:txBody>
          <a:bodyPr/>
          <a:lstStyle/>
          <a:p>
            <a:r>
              <a:rPr lang="en-US" dirty="0"/>
              <a:t>SWOT ANALYSIS OF WIPRO</a:t>
            </a:r>
            <a:endParaRPr lang="en-IN" dirty="0"/>
          </a:p>
        </p:txBody>
      </p:sp>
      <p:sp>
        <p:nvSpPr>
          <p:cNvPr id="4" name="Footer Placeholder 3">
            <a:extLst>
              <a:ext uri="{FF2B5EF4-FFF2-40B4-BE49-F238E27FC236}">
                <a16:creationId xmlns:a16="http://schemas.microsoft.com/office/drawing/2014/main" id="{2DED1F47-5F3E-293B-C41A-C9970DE7B8C3}"/>
              </a:ext>
            </a:extLst>
          </p:cNvPr>
          <p:cNvSpPr>
            <a:spLocks noGrp="1"/>
          </p:cNvSpPr>
          <p:nvPr>
            <p:ph type="ftr" sz="quarter" idx="10"/>
          </p:nvPr>
        </p:nvSpPr>
        <p:spPr/>
        <p:txBody>
          <a:bodyPr/>
          <a:lstStyle/>
          <a:p>
            <a:r>
              <a:rPr lang="en-US" dirty="0"/>
              <a:t>Swot analysis</a:t>
            </a:r>
          </a:p>
        </p:txBody>
      </p:sp>
      <p:sp>
        <p:nvSpPr>
          <p:cNvPr id="5" name="Slide Number Placeholder 4">
            <a:extLst>
              <a:ext uri="{FF2B5EF4-FFF2-40B4-BE49-F238E27FC236}">
                <a16:creationId xmlns:a16="http://schemas.microsoft.com/office/drawing/2014/main" id="{BC6ACECB-54BB-F4C0-9FE9-C6453CBA118A}"/>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13" name="Content Placeholder 12">
            <a:extLst>
              <a:ext uri="{FF2B5EF4-FFF2-40B4-BE49-F238E27FC236}">
                <a16:creationId xmlns:a16="http://schemas.microsoft.com/office/drawing/2014/main" id="{E746FCCA-5EC5-E1D8-F552-C369FC9AE13A}"/>
              </a:ext>
            </a:extLst>
          </p:cNvPr>
          <p:cNvSpPr>
            <a:spLocks noGrp="1"/>
          </p:cNvSpPr>
          <p:nvPr>
            <p:ph sz="half" idx="2"/>
          </p:nvPr>
        </p:nvSpPr>
        <p:spPr>
          <a:xfrm>
            <a:off x="781124" y="856551"/>
            <a:ext cx="10126362" cy="5796952"/>
          </a:xfrm>
        </p:spPr>
        <p:txBody>
          <a:bodyPr/>
          <a:lstStyle/>
          <a:p>
            <a:r>
              <a:rPr lang="en-US" sz="1200" b="1" dirty="0"/>
              <a:t>Strengths</a:t>
            </a:r>
          </a:p>
          <a:p>
            <a:pPr marL="342900" indent="-342900">
              <a:buAutoNum type="arabicPeriod"/>
            </a:pPr>
            <a:r>
              <a:rPr lang="en-US" sz="1200" b="1" dirty="0"/>
              <a:t>Low-cost advantage and High-quality standards</a:t>
            </a:r>
          </a:p>
          <a:p>
            <a:pPr marL="342900" indent="-342900">
              <a:buAutoNum type="arabicPeriod"/>
            </a:pPr>
            <a:r>
              <a:rPr lang="en-US" sz="1200" b="1" dirty="0"/>
              <a:t>2. Broad range of research and development Services</a:t>
            </a:r>
          </a:p>
          <a:p>
            <a:pPr marL="342900" indent="-342900">
              <a:buAutoNum type="arabicPeriod"/>
            </a:pPr>
            <a:r>
              <a:rPr lang="en-US" sz="1200" b="1" dirty="0"/>
              <a:t>3. Wipro has an impressive list of clients and mega partnerships with - Cisco, Oracle, EMC, Microsoft and SAP</a:t>
            </a:r>
          </a:p>
          <a:p>
            <a:r>
              <a:rPr lang="en-US" sz="1200" b="1" dirty="0"/>
              <a:t>Weaknesses</a:t>
            </a:r>
          </a:p>
          <a:p>
            <a:pPr marL="342900" indent="-342900">
              <a:buAutoNum type="arabicPeriod"/>
            </a:pPr>
            <a:r>
              <a:rPr lang="en-US" sz="1200" b="1" dirty="0"/>
              <a:t>Low operating margin as compared to peers</a:t>
            </a:r>
          </a:p>
          <a:p>
            <a:pPr marL="342900" indent="-342900">
              <a:buAutoNum type="arabicPeriod"/>
            </a:pPr>
            <a:r>
              <a:rPr lang="en-US" sz="1200" b="1" dirty="0"/>
              <a:t>2. Has underperformed peers in terms of sales &amp; profit growth.</a:t>
            </a:r>
          </a:p>
          <a:p>
            <a:r>
              <a:rPr lang="en-US" sz="1200" b="1" dirty="0"/>
              <a:t>Opportunities</a:t>
            </a:r>
          </a:p>
          <a:p>
            <a:pPr marL="342900" indent="-342900">
              <a:buAutoNum type="arabicPeriod"/>
            </a:pPr>
            <a:r>
              <a:rPr lang="en-US" sz="1200" b="1" dirty="0"/>
              <a:t>Company has good opportunity since the sector is growing</a:t>
            </a:r>
          </a:p>
          <a:p>
            <a:pPr marL="342900" indent="-342900">
              <a:buAutoNum type="arabicPeriod"/>
            </a:pPr>
            <a:r>
              <a:rPr lang="en-US" sz="1200" b="1" dirty="0"/>
              <a:t>2. Can diversify in brand product category and consulting services</a:t>
            </a:r>
          </a:p>
          <a:p>
            <a:pPr marL="342900" indent="-342900">
              <a:buAutoNum type="arabicPeriod"/>
            </a:pPr>
            <a:r>
              <a:rPr lang="en-US" sz="1200" b="1" dirty="0"/>
              <a:t>3. Huge potential in domestic market</a:t>
            </a:r>
          </a:p>
          <a:p>
            <a:r>
              <a:rPr lang="en-US" sz="1200" b="1" dirty="0"/>
              <a:t>Threats</a:t>
            </a:r>
          </a:p>
          <a:p>
            <a:pPr marL="228600" indent="-228600">
              <a:buAutoNum type="arabicPeriod"/>
            </a:pPr>
            <a:r>
              <a:rPr lang="en-US" sz="1200" b="1" dirty="0"/>
              <a:t>Slowdown in US economy as major client base is from the US</a:t>
            </a:r>
          </a:p>
          <a:p>
            <a:pPr marL="228600" indent="-228600">
              <a:buAutoNum type="arabicPeriod"/>
            </a:pPr>
            <a:r>
              <a:rPr lang="en-US" sz="1200" b="1" dirty="0"/>
              <a:t>2. Attrition and Employee loyalty3. Increasing cost of Human Capital</a:t>
            </a:r>
            <a:endParaRPr lang="en-IN" sz="1200" b="1" dirty="0"/>
          </a:p>
        </p:txBody>
      </p:sp>
    </p:spTree>
    <p:extLst>
      <p:ext uri="{BB962C8B-B14F-4D97-AF65-F5344CB8AC3E}">
        <p14:creationId xmlns:p14="http://schemas.microsoft.com/office/powerpoint/2010/main" val="462610284"/>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1662</Words>
  <Application>Microsoft Office PowerPoint</Application>
  <PresentationFormat>Widescreen</PresentationFormat>
  <Paragraphs>148</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ADLaM Display</vt:lpstr>
      <vt:lpstr>Arial</vt:lpstr>
      <vt:lpstr>Arial Black</vt:lpstr>
      <vt:lpstr>Avenir Next LT Pro</vt:lpstr>
      <vt:lpstr>Calibri</vt:lpstr>
      <vt:lpstr>Segoe UI</vt:lpstr>
      <vt:lpstr>Söhne</vt:lpstr>
      <vt:lpstr>Symbol</vt:lpstr>
      <vt:lpstr>Wingdings</vt:lpstr>
      <vt:lpstr>Office Theme</vt:lpstr>
      <vt:lpstr>  PRESENTEDBY:-  P.LAKSHMI NARAYANA  P.SOWJANYA  M.DILLSWARI  A.RAMYA  P.JYOTHIKAMEHER     KALYANI </vt:lpstr>
      <vt:lpstr>AGENDA</vt:lpstr>
      <vt:lpstr>INTRODUCTION</vt:lpstr>
      <vt:lpstr>INTODUCTION FOR WIPRO IT</vt:lpstr>
      <vt:lpstr>INTODUCTION FOR WIPRO IT</vt:lpstr>
      <vt:lpstr>PowerPoint Presentation</vt:lpstr>
      <vt:lpstr>PowerPoint Presentation</vt:lpstr>
      <vt:lpstr>Set 5 SMART goals and KPIs for WIPRO: </vt:lpstr>
      <vt:lpstr>SWOT ANALYSIS OF WIPRO</vt:lpstr>
      <vt:lpstr>PowerPoint Presentation</vt:lpstr>
      <vt:lpstr>PowerPoint Presentation</vt:lpstr>
      <vt:lpstr>. Competitors, their brand strategies and Market share</vt:lpstr>
      <vt:lpstr>OVERVIEW</vt:lpstr>
      <vt:lpstr>WIPRO content</vt:lpstr>
      <vt:lpstr>CONTENT CALENDER</vt:lpstr>
      <vt:lpstr>SEO OF WIPRO</vt:lpstr>
      <vt:lpstr>PowerPoint Presentation</vt:lpstr>
      <vt:lpstr>PowerPoint Presentation</vt:lpstr>
      <vt:lpstr>PowerPoint Presentation</vt:lpstr>
      <vt:lpstr>BRAND CURATION</vt:lpstr>
      <vt:lpstr>KERWORD RESEARCH</vt:lpstr>
      <vt:lpstr>Instagram of Wipro</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PRESENTEDBY:-  P.LAKSHMI NARAYANA  P.SOWJANYA  M.DILLSWARI  A.RAMYA  P.JYOTHIKAMEHER     KALYANI</dc:title>
  <dc:creator/>
  <cp:lastModifiedBy/>
  <cp:revision>2</cp:revision>
  <dcterms:created xsi:type="dcterms:W3CDTF">2022-06-22T01:27:02Z</dcterms:created>
  <dcterms:modified xsi:type="dcterms:W3CDTF">2023-10-13T11:36:11Z</dcterms:modified>
</cp:coreProperties>
</file>